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256" r:id="rId2"/>
    <p:sldId id="257" r:id="rId3"/>
    <p:sldId id="258" r:id="rId4"/>
    <p:sldId id="259" r:id="rId5"/>
    <p:sldId id="260" r:id="rId6"/>
    <p:sldId id="262" r:id="rId7"/>
    <p:sldId id="263" r:id="rId8"/>
    <p:sldId id="264" r:id="rId9"/>
    <p:sldId id="265" r:id="rId10"/>
    <p:sldId id="266" r:id="rId11"/>
    <p:sldId id="267" r:id="rId12"/>
    <p:sldId id="268" r:id="rId13"/>
    <p:sldId id="269" r:id="rId14"/>
    <p:sldId id="270" r:id="rId15"/>
    <p:sldId id="271" r:id="rId16"/>
    <p:sldId id="272" r:id="rId17"/>
    <p:sldId id="273"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856" y="-10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B6B47F3-51BF-4047-97E7-686EE60A5630}" type="datetimeFigureOut">
              <a:rPr lang="en-US" smtClean="0"/>
              <a:pPr/>
              <a:t>4/24/2015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A259DB6-F543-4778-8865-65806564A366}"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A259DB6-F543-4778-8865-65806564A366}" type="slidenum">
              <a:rPr lang="en-US" smtClean="0"/>
              <a:pPr/>
              <a:t>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3816E207-4F7F-43E0-9EBC-FD4138ACD670}" type="datetimeFigureOut">
              <a:rPr lang="en-US" smtClean="0"/>
              <a:pPr/>
              <a:t>4/24/2015</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4F15E467-C895-49B1-B346-87E45315A13E}"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816E207-4F7F-43E0-9EBC-FD4138ACD670}" type="datetimeFigureOut">
              <a:rPr lang="en-US" smtClean="0"/>
              <a:pPr/>
              <a:t>4/24/2015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15E467-C895-49B1-B346-87E45315A13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816E207-4F7F-43E0-9EBC-FD4138ACD670}" type="datetimeFigureOut">
              <a:rPr lang="en-US" smtClean="0"/>
              <a:pPr/>
              <a:t>4/24/2015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15E467-C895-49B1-B346-87E45315A13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816E207-4F7F-43E0-9EBC-FD4138ACD670}" type="datetimeFigureOut">
              <a:rPr lang="en-US" smtClean="0"/>
              <a:pPr/>
              <a:t>4/24/2015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15E467-C895-49B1-B346-87E45315A13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3816E207-4F7F-43E0-9EBC-FD4138ACD670}" type="datetimeFigureOut">
              <a:rPr lang="en-US" smtClean="0"/>
              <a:pPr/>
              <a:t>4/24/2015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4F15E467-C895-49B1-B346-87E45315A13E}"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816E207-4F7F-43E0-9EBC-FD4138ACD670}" type="datetimeFigureOut">
              <a:rPr lang="en-US" smtClean="0"/>
              <a:pPr/>
              <a:t>4/24/2015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15E467-C895-49B1-B346-87E45315A13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3816E207-4F7F-43E0-9EBC-FD4138ACD670}" type="datetimeFigureOut">
              <a:rPr lang="en-US" smtClean="0"/>
              <a:pPr/>
              <a:t>4/24/2015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15E467-C895-49B1-B346-87E45315A13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816E207-4F7F-43E0-9EBC-FD4138ACD670}" type="datetimeFigureOut">
              <a:rPr lang="en-US" smtClean="0"/>
              <a:pPr/>
              <a:t>4/24/2015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F15E467-C895-49B1-B346-87E45315A13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16E207-4F7F-43E0-9EBC-FD4138ACD670}" type="datetimeFigureOut">
              <a:rPr lang="en-US" smtClean="0"/>
              <a:pPr/>
              <a:t>4/24/2015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F15E467-C895-49B1-B346-87E45315A13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816E207-4F7F-43E0-9EBC-FD4138ACD670}" type="datetimeFigureOut">
              <a:rPr lang="en-US" smtClean="0"/>
              <a:pPr/>
              <a:t>4/24/2015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15E467-C895-49B1-B346-87E45315A13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816E207-4F7F-43E0-9EBC-FD4138ACD670}" type="datetimeFigureOut">
              <a:rPr lang="en-US" smtClean="0"/>
              <a:pPr/>
              <a:t>4/24/2015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15E467-C895-49B1-B346-87E45315A13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3816E207-4F7F-43E0-9EBC-FD4138ACD670}" type="datetimeFigureOut">
              <a:rPr lang="en-US" smtClean="0"/>
              <a:pPr/>
              <a:t>4/24/2015</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4F15E467-C895-49B1-B346-87E45315A13E}"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8" Type="http://schemas.openxmlformats.org/officeDocument/2006/relationships/hyperlink" Target="http://hi.wikipedia.org/wiki/%E0%A4%95%E0%A4%BC%E0%A5%88%E0%A4%AB%E0%A4%BC_%E0%A4%AD%E0%A5%8B%E0%A4%AA%E0%A4%BE%E0%A4%B2%E0%A5%80" TargetMode="External"/><Relationship Id="rId13" Type="http://schemas.openxmlformats.org/officeDocument/2006/relationships/hyperlink" Target="http://hi.wikipedia.org/wiki/%E0%A4%A8%E0%A4%BF%E0%A4%A6%E0%A4%BE_%E0%A4%AB%E0%A4%BC%E0%A4%BE%E0%A4%9C%E0%A4%BC%E0%A4%B2%E0%A5%80" TargetMode="External"/><Relationship Id="rId3" Type="http://schemas.openxmlformats.org/officeDocument/2006/relationships/hyperlink" Target="http://hi.wikipedia.org/wiki/%E0%A4%95%E0%A4%B5%E0%A4%BF" TargetMode="External"/><Relationship Id="rId7" Type="http://schemas.openxmlformats.org/officeDocument/2006/relationships/hyperlink" Target="http://hi.wikipedia.org/w/index.php?title=%E0%A4%A4%E0%A4%BE%E0%A4%9C_%E0%A4%AD%E0%A5%8B%E0%A4%AA%E0%A4%BE%E0%A4%B2%E0%A5%80&amp;action=edit&amp;redlink=1" TargetMode="External"/><Relationship Id="rId12" Type="http://schemas.openxmlformats.org/officeDocument/2006/relationships/hyperlink" Target="http://hi.wikipedia.org/wiki/%E0%A4%A7%E0%A5%82%E0%A4%AE%E0%A4%BF%E0%A4%B2" TargetMode="External"/><Relationship Id="rId2" Type="http://schemas.openxmlformats.org/officeDocument/2006/relationships/hyperlink" Target="http://hi.wikipedia.org/wiki/%E0%A4%B9%E0%A4%BF%E0%A4%A8%E0%A5%8D%E0%A4%A6%E0%A5%80" TargetMode="External"/><Relationship Id="rId1" Type="http://schemas.openxmlformats.org/officeDocument/2006/relationships/slideLayout" Target="../slideLayouts/slideLayout2.xml"/><Relationship Id="rId6" Type="http://schemas.openxmlformats.org/officeDocument/2006/relationships/hyperlink" Target="http://hi.wikipedia.org/wiki/%E0%A4%AD%E0%A5%8B%E0%A4%AA%E0%A4%BE%E0%A4%B2" TargetMode="External"/><Relationship Id="rId11" Type="http://schemas.openxmlformats.org/officeDocument/2006/relationships/hyperlink" Target="http://hi.wikipedia.org/wiki/%E0%A4%A8%E0%A4%BE%E0%A4%97%E0%A4%BE%E0%A4%B0%E0%A5%8D%E0%A4%9C%E0%A5%81%E0%A4%A8" TargetMode="External"/><Relationship Id="rId5" Type="http://schemas.openxmlformats.org/officeDocument/2006/relationships/hyperlink" Target="http://hi.wikipedia.org/wiki/%E0%A4%AC%E0%A4%BF%E0%A4%9C%E0%A4%A8%E0%A5%8C%E0%A4%B0" TargetMode="External"/><Relationship Id="rId10" Type="http://schemas.openxmlformats.org/officeDocument/2006/relationships/hyperlink" Target="http://hi.wikipedia.org/wiki/%E0%A4%97%E0%A4%9C%E0%A4%BE%E0%A4%A8%E0%A4%A8_%E0%A4%AE%E0%A4%BE%E0%A4%A7%E0%A4%B5_%E0%A4%AE%E0%A5%81%E0%A4%95%E0%A5%8D%E0%A4%A4%E0%A4%BF%E0%A4%AC%E0%A5%8B%E0%A4%A7" TargetMode="External"/><Relationship Id="rId4" Type="http://schemas.openxmlformats.org/officeDocument/2006/relationships/hyperlink" Target="http://hi.wikipedia.org/wiki/%E0%A4%89%E0%A4%A4%E0%A5%8D%E0%A4%A4%E0%A4%B0_%E0%A4%AA%E0%A5%8D%E0%A4%B0%E0%A4%A6%E0%A5%87%E0%A4%B6" TargetMode="External"/><Relationship Id="rId9" Type="http://schemas.openxmlformats.org/officeDocument/2006/relationships/hyperlink" Target="http://hi.wikipedia.org/wiki/%E0%A4%85%E0%A4%9C%E0%A5%8D%E0%A4%9E%E0%A5%87%E0%A4%AF" TargetMode="External"/><Relationship Id="rId14" Type="http://schemas.openxmlformats.org/officeDocument/2006/relationships/image" Target="../media/image2.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hi-IN" dirty="0" smtClean="0"/>
              <a:t>एफ.वाय.बी.ए.</a:t>
            </a:r>
            <a:br>
              <a:rPr lang="hi-IN" dirty="0" smtClean="0"/>
            </a:br>
            <a:endParaRPr lang="en-US" dirty="0"/>
          </a:p>
        </p:txBody>
      </p:sp>
      <p:sp>
        <p:nvSpPr>
          <p:cNvPr id="3" name="Subtitle 2"/>
          <p:cNvSpPr>
            <a:spLocks noGrp="1"/>
          </p:cNvSpPr>
          <p:nvPr>
            <p:ph type="subTitle" idx="1"/>
          </p:nvPr>
        </p:nvSpPr>
        <p:spPr/>
        <p:txBody>
          <a:bodyPr/>
          <a:lstStyle/>
          <a:p>
            <a:r>
              <a:rPr lang="hi-IN" smtClean="0"/>
              <a:t>अनिवार्य </a:t>
            </a:r>
            <a:r>
              <a:rPr lang="hi-IN" dirty="0" smtClean="0"/>
              <a:t>हिन्दी</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i-IN" sz="2000" dirty="0" smtClean="0"/>
              <a:t>2) “ आज यह दीवार</a:t>
            </a:r>
            <a:r>
              <a:rPr lang="en-US" sz="2000" dirty="0" smtClean="0"/>
              <a:t>, </a:t>
            </a:r>
            <a:r>
              <a:rPr lang="hi-IN" sz="2000" dirty="0" smtClean="0"/>
              <a:t>परदों की तरह हिलने लगी</a:t>
            </a:r>
            <a:r>
              <a:rPr lang="en-US" sz="2000" dirty="0" smtClean="0"/>
              <a:t>,</a:t>
            </a:r>
            <a:br>
              <a:rPr lang="en-US" sz="2000" dirty="0" smtClean="0"/>
            </a:br>
            <a:r>
              <a:rPr lang="hi-IN" sz="2000" dirty="0" smtClean="0"/>
              <a:t>शर्त लेकिन थी कि ये बुनियाद हिलनी चाहिए।"</a:t>
            </a:r>
            <a:r>
              <a:rPr lang="en-US" sz="2000" dirty="0" smtClean="0"/>
              <a:t/>
            </a:r>
            <a:br>
              <a:rPr lang="en-US" sz="2000" dirty="0" smtClean="0"/>
            </a:br>
            <a:endParaRPr lang="en-US" sz="2000" dirty="0"/>
          </a:p>
        </p:txBody>
      </p:sp>
      <p:sp>
        <p:nvSpPr>
          <p:cNvPr id="3" name="Content Placeholder 2"/>
          <p:cNvSpPr>
            <a:spLocks noGrp="1"/>
          </p:cNvSpPr>
          <p:nvPr>
            <p:ph idx="1"/>
          </p:nvPr>
        </p:nvSpPr>
        <p:spPr/>
        <p:txBody>
          <a:bodyPr>
            <a:normAutofit fontScale="62500" lnSpcReduction="20000"/>
          </a:bodyPr>
          <a:lstStyle/>
          <a:p>
            <a:r>
              <a:rPr lang="hi-IN" dirty="0" smtClean="0"/>
              <a:t>संकेत – “ आज यह दीवार ------------------- हिलनी चाहिए।"</a:t>
            </a:r>
            <a:endParaRPr lang="en-US" dirty="0" smtClean="0"/>
          </a:p>
          <a:p>
            <a:pPr lvl="0"/>
            <a:r>
              <a:rPr lang="hi-IN" dirty="0" smtClean="0"/>
              <a:t>संदर्भ – प्रस्तुत ग़ज़ल की पंक्तियाँ </a:t>
            </a:r>
            <a:r>
              <a:rPr lang="hi-IN" b="1" dirty="0" smtClean="0"/>
              <a:t>डॉ</a:t>
            </a:r>
            <a:r>
              <a:rPr lang="ar-SA" b="1" dirty="0" smtClean="0"/>
              <a:t>. </a:t>
            </a:r>
            <a:r>
              <a:rPr lang="hi-IN" b="1" dirty="0" smtClean="0"/>
              <a:t>ब्रह्मनेश्वर नाथ राय </a:t>
            </a:r>
            <a:r>
              <a:rPr lang="hi-IN" dirty="0" smtClean="0"/>
              <a:t>द्वारा संपादित हमारी पाठ्य पुस्तक </a:t>
            </a:r>
            <a:r>
              <a:rPr lang="en-US" dirty="0" smtClean="0"/>
              <a:t>‘</a:t>
            </a:r>
            <a:r>
              <a:rPr lang="hi-IN" dirty="0" smtClean="0"/>
              <a:t>आधुनिक हिन्दी काव्य प्रवाह</a:t>
            </a:r>
            <a:r>
              <a:rPr lang="en-US" dirty="0" smtClean="0"/>
              <a:t>’</a:t>
            </a:r>
            <a:r>
              <a:rPr lang="hi-IN" dirty="0" smtClean="0"/>
              <a:t> में संकलित ग़ज़ल “ हो गई है पीर पर्वत</a:t>
            </a:r>
            <a:r>
              <a:rPr lang="en-US" dirty="0" smtClean="0"/>
              <a:t>-</a:t>
            </a:r>
            <a:r>
              <a:rPr lang="hi-IN" dirty="0" smtClean="0"/>
              <a:t>सी पिघलनी चाहिए</a:t>
            </a:r>
            <a:r>
              <a:rPr lang="en-US" dirty="0" smtClean="0"/>
              <a:t>,</a:t>
            </a:r>
            <a:r>
              <a:rPr lang="hi-IN" dirty="0" smtClean="0"/>
              <a:t>इस हिमालय से कोई गंगा निकलनी चाहिए " से ली गई हैं। इसके ग़ज़लकार दुष्यंत कुमार जी हैं।</a:t>
            </a:r>
            <a:endParaRPr lang="en-US" dirty="0" smtClean="0"/>
          </a:p>
          <a:p>
            <a:pPr lvl="0"/>
            <a:r>
              <a:rPr lang="hi-IN" dirty="0" smtClean="0"/>
              <a:t>प्रसंग - प्रस्तुत ग़ज़ल की पंक्तियों के माध्यम ग़ज़लकार ने भ्रष्ट व्यवस्थाओं के प्रति पूर्ण परिवर्तन की इच्छा प्रकट की हैं। </a:t>
            </a:r>
            <a:endParaRPr lang="en-US" dirty="0" smtClean="0"/>
          </a:p>
          <a:p>
            <a:pPr lvl="0"/>
            <a:r>
              <a:rPr lang="hi-IN" dirty="0" smtClean="0"/>
              <a:t>व्याख्या – ग़ज़लकार ने सामाजिक</a:t>
            </a:r>
            <a:r>
              <a:rPr lang="en-US" dirty="0" smtClean="0"/>
              <a:t>,</a:t>
            </a:r>
            <a:r>
              <a:rPr lang="hi-IN" dirty="0" smtClean="0"/>
              <a:t> राजनीतिक</a:t>
            </a:r>
            <a:r>
              <a:rPr lang="en-US" dirty="0" smtClean="0"/>
              <a:t>,</a:t>
            </a:r>
            <a:r>
              <a:rPr lang="hi-IN" dirty="0" smtClean="0"/>
              <a:t> आर्थिक</a:t>
            </a:r>
            <a:r>
              <a:rPr lang="en-US" dirty="0" smtClean="0"/>
              <a:t>,</a:t>
            </a:r>
            <a:r>
              <a:rPr lang="hi-IN" dirty="0" smtClean="0"/>
              <a:t> धार्मिक आदि व्यवस्थाओं</a:t>
            </a:r>
            <a:r>
              <a:rPr lang="en-US" dirty="0" smtClean="0"/>
              <a:t>,</a:t>
            </a:r>
            <a:r>
              <a:rPr lang="hi-IN" dirty="0" smtClean="0"/>
              <a:t> नियमों</a:t>
            </a:r>
            <a:r>
              <a:rPr lang="en-US" dirty="0" smtClean="0"/>
              <a:t>,</a:t>
            </a:r>
            <a:r>
              <a:rPr lang="hi-IN" dirty="0" smtClean="0"/>
              <a:t> वर्गों तथा रूढ़ियों में हो रहे आंशिक परिवर्तन की ओर संकेत किया है। यहाँ व्यवस्था पूरी तरह बदली नहीं हैं। आज संविधान कुछ मात्रा में आम जनता तक पहुँच रहा है। इसका एक कारण यह भी है कि समाज शिक्षित होता जा रहा है। जाँति</a:t>
            </a:r>
            <a:r>
              <a:rPr lang="en-US" dirty="0" smtClean="0"/>
              <a:t>,</a:t>
            </a:r>
            <a:r>
              <a:rPr lang="hi-IN" dirty="0" smtClean="0"/>
              <a:t> वर्ग तथा धर्म के कुछ बंधन हल्के हुए हैं। समाज से जुड़े हर क्षेत्र में थोड़ा बदलाव आया हैं</a:t>
            </a:r>
            <a:r>
              <a:rPr lang="en-US" dirty="0" smtClean="0"/>
              <a:t>,</a:t>
            </a:r>
            <a:r>
              <a:rPr lang="hi-IN" dirty="0" smtClean="0"/>
              <a:t> किन्तु वह पूरी तरह से नहीं हुआ। उसका ( व्यवस्था का ) छाया और धूप – सा संबंध रहा है। राजनीति में भी पक्ष और प्रतिपक्ष के कार्य बदलते नजर आ रहें हैं। फिर भी व्यवस्थाएँ बदली नहीं हैं। </a:t>
            </a:r>
            <a:endParaRPr lang="en-US" dirty="0" smtClean="0"/>
          </a:p>
          <a:p>
            <a:pPr lvl="0"/>
            <a:r>
              <a:rPr lang="hi-IN" dirty="0" smtClean="0"/>
              <a:t>विशेष – ग़ज़लकार यह मानता है कि यह दीवार ( हर व्यवस्था की ) हिलने अवश्य लगी है किन्तु उसमें पूरा परिवर्तन चाहिए। उसकी नींव हिलनी चाहिए। जो व्यवस्थाएं समाज तक हैं उन्हें समूल नष्ट करना चाहिए। </a:t>
            </a:r>
            <a:endParaRPr lang="en-US" dirty="0" smtClean="0"/>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i-IN" sz="2000" dirty="0" smtClean="0"/>
              <a:t>3) “ हर सड़क पर</a:t>
            </a:r>
            <a:r>
              <a:rPr lang="en-US" sz="2000" dirty="0" smtClean="0"/>
              <a:t>, </a:t>
            </a:r>
            <a:r>
              <a:rPr lang="hi-IN" sz="2000" dirty="0" smtClean="0"/>
              <a:t>हर गली में</a:t>
            </a:r>
            <a:r>
              <a:rPr lang="en-US" sz="2000" dirty="0" smtClean="0"/>
              <a:t>, </a:t>
            </a:r>
            <a:r>
              <a:rPr lang="hi-IN" sz="2000" dirty="0" smtClean="0"/>
              <a:t>हर नगर</a:t>
            </a:r>
            <a:r>
              <a:rPr lang="en-US" sz="2000" dirty="0" smtClean="0"/>
              <a:t>, </a:t>
            </a:r>
            <a:r>
              <a:rPr lang="hi-IN" sz="2000" dirty="0" smtClean="0"/>
              <a:t>हर गाँव में</a:t>
            </a:r>
            <a:r>
              <a:rPr lang="en-US" sz="2000" dirty="0" smtClean="0"/>
              <a:t>,</a:t>
            </a:r>
            <a:br>
              <a:rPr lang="en-US" sz="2000" dirty="0" smtClean="0"/>
            </a:br>
            <a:r>
              <a:rPr lang="hi-IN" sz="2000" dirty="0" smtClean="0"/>
              <a:t>हाथ लहराते हुए हर लाश चलनी चाहिए।"</a:t>
            </a:r>
            <a:r>
              <a:rPr lang="en-US" sz="2000" dirty="0" smtClean="0"/>
              <a:t/>
            </a:r>
            <a:br>
              <a:rPr lang="en-US" sz="2000" dirty="0" smtClean="0"/>
            </a:br>
            <a:endParaRPr lang="en-US" sz="2000" dirty="0"/>
          </a:p>
        </p:txBody>
      </p:sp>
      <p:sp>
        <p:nvSpPr>
          <p:cNvPr id="3" name="Content Placeholder 2"/>
          <p:cNvSpPr>
            <a:spLocks noGrp="1"/>
          </p:cNvSpPr>
          <p:nvPr>
            <p:ph idx="1"/>
          </p:nvPr>
        </p:nvSpPr>
        <p:spPr/>
        <p:txBody>
          <a:bodyPr>
            <a:normAutofit fontScale="62500" lnSpcReduction="20000"/>
          </a:bodyPr>
          <a:lstStyle/>
          <a:p>
            <a:r>
              <a:rPr lang="hi-IN" dirty="0" smtClean="0"/>
              <a:t>  संकेत – “ हर सड़क पर ------------------- लाश चलनी चाहिए। "</a:t>
            </a:r>
            <a:endParaRPr lang="en-US" dirty="0" smtClean="0"/>
          </a:p>
          <a:p>
            <a:r>
              <a:rPr lang="en-US" dirty="0" smtClean="0"/>
              <a:t>  </a:t>
            </a:r>
            <a:r>
              <a:rPr lang="hi-IN" dirty="0" smtClean="0"/>
              <a:t> संदर्भ – प्रस्तुत ग़ज़ल की पंक्तियाँ </a:t>
            </a:r>
            <a:r>
              <a:rPr lang="hi-IN" b="1" dirty="0" smtClean="0"/>
              <a:t>डॉ</a:t>
            </a:r>
            <a:r>
              <a:rPr lang="ar-SA" b="1" dirty="0" smtClean="0"/>
              <a:t>. </a:t>
            </a:r>
            <a:r>
              <a:rPr lang="hi-IN" b="1" dirty="0" smtClean="0"/>
              <a:t>ब्रह्मनेश्वर नाथ राय </a:t>
            </a:r>
            <a:r>
              <a:rPr lang="hi-IN" dirty="0" smtClean="0"/>
              <a:t>द्वारा संपादित हमारी पाठ्य पुस्तक </a:t>
            </a:r>
            <a:r>
              <a:rPr lang="en-US" dirty="0" smtClean="0"/>
              <a:t>‘</a:t>
            </a:r>
            <a:r>
              <a:rPr lang="hi-IN" dirty="0" smtClean="0"/>
              <a:t>आधुनिक हिन्दी काव्य प्रवाह</a:t>
            </a:r>
            <a:r>
              <a:rPr lang="en-US" dirty="0" smtClean="0"/>
              <a:t>’</a:t>
            </a:r>
            <a:r>
              <a:rPr lang="hi-IN" dirty="0" smtClean="0"/>
              <a:t> में संकलित ग़ज़ल “ हो गई है पीर पर्वत</a:t>
            </a:r>
            <a:r>
              <a:rPr lang="en-US" dirty="0" smtClean="0"/>
              <a:t>-</a:t>
            </a:r>
            <a:r>
              <a:rPr lang="hi-IN" dirty="0" smtClean="0"/>
              <a:t>सी पिघलनी चाहिए</a:t>
            </a:r>
            <a:r>
              <a:rPr lang="en-US" dirty="0" smtClean="0"/>
              <a:t>,</a:t>
            </a:r>
            <a:r>
              <a:rPr lang="hi-IN" dirty="0" smtClean="0"/>
              <a:t>इस हिमालय से कोई गंगा निकलनी चाहिए " से ली गई हैं। इसके ग़ज़लकार दुष्यंत कुमार जी हैं।</a:t>
            </a:r>
            <a:endParaRPr lang="en-US" dirty="0" smtClean="0"/>
          </a:p>
          <a:p>
            <a:r>
              <a:rPr lang="hi-IN" dirty="0" smtClean="0"/>
              <a:t>  प्रसंग - ग़ज़लकार दुष्यंत कुमार जी ने आम आदमी को अपनी अवस्था के प्रति संघर्ष करने के जागरूक करने का प्रयास किया हैं। </a:t>
            </a:r>
            <a:endParaRPr lang="en-US" dirty="0" smtClean="0"/>
          </a:p>
          <a:p>
            <a:r>
              <a:rPr lang="hi-IN" dirty="0" smtClean="0"/>
              <a:t>  व्याख्या – एक जीवित साधारण व्यक्ति को प्रतिष्ठित भाषा में </a:t>
            </a:r>
            <a:r>
              <a:rPr lang="en-US" dirty="0" smtClean="0"/>
              <a:t>‘</a:t>
            </a:r>
            <a:r>
              <a:rPr lang="hi-IN" dirty="0" smtClean="0"/>
              <a:t>लाश</a:t>
            </a:r>
            <a:r>
              <a:rPr lang="en-US" dirty="0" smtClean="0"/>
              <a:t>’</a:t>
            </a:r>
            <a:r>
              <a:rPr lang="hi-IN" dirty="0" smtClean="0"/>
              <a:t> ही कहा जा सकता है</a:t>
            </a:r>
            <a:r>
              <a:rPr lang="en-US" dirty="0" smtClean="0"/>
              <a:t>,</a:t>
            </a:r>
            <a:r>
              <a:rPr lang="hi-IN" dirty="0" smtClean="0"/>
              <a:t>क्योंकि इस शब्द की ही झाँकी उसके जीवन में नजर आती हैं। जनसाधारण व्यक्ति केवल जनसाधारण नहीं बल्कि एक पीड़ित हैं। वह </a:t>
            </a:r>
            <a:r>
              <a:rPr lang="en-US" dirty="0" smtClean="0"/>
              <a:t>‘</a:t>
            </a:r>
            <a:r>
              <a:rPr lang="hi-IN" dirty="0" smtClean="0"/>
              <a:t>लाश</a:t>
            </a:r>
            <a:r>
              <a:rPr lang="en-US" dirty="0" smtClean="0"/>
              <a:t>’</a:t>
            </a:r>
            <a:r>
              <a:rPr lang="hi-IN" dirty="0" smtClean="0"/>
              <a:t> के सिवाय अन्य नामों से संबोधित नहीं हो सकता। आम इंसान मृतक के समान जीवन जी रहा हैं। उसकी संवेदनाएं लुप्त हो गई हैं। ग़ज़लकार दुष्यंत कुमार जी इन्हीं संवेदनाओं को जगाना चाहते  है और कहता है कि हर सड़क पर</a:t>
            </a:r>
            <a:r>
              <a:rPr lang="en-US" dirty="0" smtClean="0"/>
              <a:t>,</a:t>
            </a:r>
            <a:r>
              <a:rPr lang="hi-IN" dirty="0" smtClean="0"/>
              <a:t> हर गली</a:t>
            </a:r>
            <a:r>
              <a:rPr lang="en-US" dirty="0" smtClean="0"/>
              <a:t>,</a:t>
            </a:r>
            <a:r>
              <a:rPr lang="hi-IN" dirty="0" smtClean="0"/>
              <a:t> हर नगर तथा हर गाँव से लाश अपने हक के लिए हाथ उठाती चलनी चाहिए।  </a:t>
            </a:r>
            <a:endParaRPr lang="en-US" dirty="0" smtClean="0"/>
          </a:p>
          <a:p>
            <a:pPr>
              <a:buNone/>
            </a:pPr>
            <a:r>
              <a:rPr lang="hi-IN" dirty="0" smtClean="0"/>
              <a:t>    विशेष – उक्त ग़ज़ल की पंक्तियों में </a:t>
            </a:r>
            <a:r>
              <a:rPr lang="en-US" dirty="0" smtClean="0"/>
              <a:t>‘</a:t>
            </a:r>
            <a:r>
              <a:rPr lang="hi-IN" dirty="0" smtClean="0"/>
              <a:t>लाश</a:t>
            </a:r>
            <a:r>
              <a:rPr lang="en-US" dirty="0" smtClean="0"/>
              <a:t>’</a:t>
            </a:r>
            <a:r>
              <a:rPr lang="hi-IN" dirty="0" smtClean="0"/>
              <a:t> शब्द जनसाधारण के लिए प्रतीक रूप में प्रयुक्त हैं। </a:t>
            </a:r>
            <a:endParaRPr lang="en-US" dirty="0" smtClean="0"/>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i-IN" sz="2000" dirty="0" smtClean="0"/>
              <a:t>4) “ सिर्फ हंगामा खड़ा करना मेरा मकसद नहीं</a:t>
            </a:r>
            <a:r>
              <a:rPr lang="en-US" sz="2000" dirty="0" smtClean="0"/>
              <a:t>,</a:t>
            </a:r>
            <a:br>
              <a:rPr lang="en-US" sz="2000" dirty="0" smtClean="0"/>
            </a:br>
            <a:r>
              <a:rPr lang="hi-IN" sz="2000" dirty="0" smtClean="0"/>
              <a:t>सारी कोशिश है कि ये सूरत बदलनी चाहिए। "</a:t>
            </a:r>
            <a:r>
              <a:rPr lang="en-US" sz="2000" dirty="0" smtClean="0"/>
              <a:t/>
            </a:r>
            <a:br>
              <a:rPr lang="en-US" sz="2000" dirty="0" smtClean="0"/>
            </a:br>
            <a:endParaRPr lang="en-US" sz="2000" dirty="0"/>
          </a:p>
        </p:txBody>
      </p:sp>
      <p:sp>
        <p:nvSpPr>
          <p:cNvPr id="3" name="Content Placeholder 2"/>
          <p:cNvSpPr>
            <a:spLocks noGrp="1"/>
          </p:cNvSpPr>
          <p:nvPr>
            <p:ph idx="1"/>
          </p:nvPr>
        </p:nvSpPr>
        <p:spPr/>
        <p:txBody>
          <a:bodyPr>
            <a:normAutofit fontScale="70000" lnSpcReduction="20000"/>
          </a:bodyPr>
          <a:lstStyle/>
          <a:p>
            <a:r>
              <a:rPr lang="hi-IN" dirty="0" smtClean="0"/>
              <a:t>संकेत – </a:t>
            </a:r>
            <a:r>
              <a:rPr lang="en-US" dirty="0" smtClean="0"/>
              <a:t>‘</a:t>
            </a:r>
            <a:r>
              <a:rPr lang="hi-IN" dirty="0" smtClean="0"/>
              <a:t> सिर्फ़ हंगामा -------------------------- बदलनी चाहिए। </a:t>
            </a:r>
            <a:r>
              <a:rPr lang="en-US" dirty="0" smtClean="0"/>
              <a:t>’</a:t>
            </a:r>
          </a:p>
          <a:p>
            <a:r>
              <a:rPr lang="hi-IN" dirty="0" smtClean="0"/>
              <a:t>संदर्भ – प्रस्तुत ग़ज़ल की पंक्तियाँ </a:t>
            </a:r>
            <a:r>
              <a:rPr lang="hi-IN" b="1" dirty="0" smtClean="0"/>
              <a:t>डॉ</a:t>
            </a:r>
            <a:r>
              <a:rPr lang="ar-SA" b="1" dirty="0" smtClean="0"/>
              <a:t>. </a:t>
            </a:r>
            <a:r>
              <a:rPr lang="hi-IN" b="1" dirty="0" smtClean="0"/>
              <a:t>ब्रह्मनेश्वर नाथ राय </a:t>
            </a:r>
            <a:r>
              <a:rPr lang="hi-IN" dirty="0" smtClean="0"/>
              <a:t>द्वारा संपादित हमारी पाठ्य पुस्तक </a:t>
            </a:r>
            <a:r>
              <a:rPr lang="en-US" dirty="0" smtClean="0"/>
              <a:t>‘</a:t>
            </a:r>
            <a:r>
              <a:rPr lang="hi-IN" dirty="0" smtClean="0"/>
              <a:t>आधुनिक हिन्दी काव्य प्रवाह</a:t>
            </a:r>
            <a:r>
              <a:rPr lang="en-US" dirty="0" smtClean="0"/>
              <a:t>’</a:t>
            </a:r>
            <a:r>
              <a:rPr lang="hi-IN" dirty="0" smtClean="0"/>
              <a:t> में संकलित ग़ज़ल “ हो गई है पीर पर्वत</a:t>
            </a:r>
            <a:r>
              <a:rPr lang="en-US" dirty="0" smtClean="0"/>
              <a:t>-</a:t>
            </a:r>
            <a:r>
              <a:rPr lang="hi-IN" dirty="0" smtClean="0"/>
              <a:t>सी पिघलनी चाहिए</a:t>
            </a:r>
            <a:r>
              <a:rPr lang="en-US" dirty="0" smtClean="0"/>
              <a:t>,</a:t>
            </a:r>
            <a:r>
              <a:rPr lang="hi-IN" dirty="0" smtClean="0"/>
              <a:t>इस हिमालय से कोई गंगा निकलनी चाहिए " से ली गई हैं। इसके ग़ज़लकार दुष्यंत कुमार जी हैं।</a:t>
            </a:r>
            <a:endParaRPr lang="en-US" dirty="0" smtClean="0"/>
          </a:p>
          <a:p>
            <a:pPr>
              <a:buNone/>
            </a:pPr>
            <a:r>
              <a:rPr lang="hi-IN" dirty="0" smtClean="0"/>
              <a:t>    प्रसंग – ग़ज़लकार ने व्यवस्था का चेहरा बदलने हेतु प्रखर अभिव्यक्ति दी हैं। </a:t>
            </a:r>
            <a:r>
              <a:rPr lang="en-US" dirty="0" smtClean="0"/>
              <a:t> </a:t>
            </a:r>
          </a:p>
          <a:p>
            <a:pPr>
              <a:buNone/>
            </a:pPr>
            <a:r>
              <a:rPr lang="hi-IN" dirty="0" smtClean="0"/>
              <a:t>    व्याख्या – ग़ज़लकार अलग – अलग रूप में आवाज़ उठाता हैं। संघर्ष के लिए प्रेरित करता हैं। ग़ज़लकार समाज में व्याप्त भ्रष्ट व्यवस्था की पुकार बना है। उनका प्रयास ही व्यवस्थाओं को बदल देना था। वह अपनों विचारों से सिर्फ दंगा – फसाद फैलाना नहीं चाहता। उससे दूषित व्यवस्था के प्रति परिवर्तन चाहता हैं।      </a:t>
            </a:r>
            <a:endParaRPr lang="en-US" dirty="0" smtClean="0"/>
          </a:p>
          <a:p>
            <a:r>
              <a:rPr lang="en-US" dirty="0" smtClean="0"/>
              <a:t> </a:t>
            </a:r>
          </a:p>
          <a:p>
            <a:r>
              <a:rPr lang="hi-IN" dirty="0" smtClean="0"/>
              <a:t>विशेष – 1) कथनी और करनी में समानता होनी चाहिए। </a:t>
            </a:r>
            <a:endParaRPr lang="en-US" dirty="0" smtClean="0"/>
          </a:p>
          <a:p>
            <a:r>
              <a:rPr lang="hi-IN" dirty="0" smtClean="0"/>
              <a:t>          2) सूरत अर्थात व्यवस्था को बदलना होगा। </a:t>
            </a:r>
            <a:endParaRPr lang="en-US" dirty="0" smtClean="0"/>
          </a:p>
          <a:p>
            <a:r>
              <a:rPr lang="hi-IN" dirty="0" smtClean="0"/>
              <a:t>          3) भाषा ओज पूर्ण हैं।</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i-IN" sz="2000" dirty="0" smtClean="0"/>
              <a:t>5) “ मेरे सीने में नहीं तो तेरे सीने में सही</a:t>
            </a:r>
            <a:r>
              <a:rPr lang="en-US" sz="2000" dirty="0" smtClean="0"/>
              <a:t>,</a:t>
            </a:r>
            <a:br>
              <a:rPr lang="en-US" sz="2000" dirty="0" smtClean="0"/>
            </a:br>
            <a:r>
              <a:rPr lang="hi-IN" sz="2000" dirty="0" smtClean="0"/>
              <a:t>हो कहीं भी आग</a:t>
            </a:r>
            <a:r>
              <a:rPr lang="en-US" sz="2000" dirty="0" smtClean="0"/>
              <a:t>, </a:t>
            </a:r>
            <a:r>
              <a:rPr lang="hi-IN" sz="2000" dirty="0" smtClean="0"/>
              <a:t>लेकिन आग जलनी चाहिए। "</a:t>
            </a:r>
            <a:r>
              <a:rPr lang="en-US" sz="2000" dirty="0" smtClean="0"/>
              <a:t/>
            </a:r>
            <a:br>
              <a:rPr lang="en-US" sz="2000" dirty="0" smtClean="0"/>
            </a:br>
            <a:endParaRPr lang="en-US" sz="2000" dirty="0"/>
          </a:p>
        </p:txBody>
      </p:sp>
      <p:sp>
        <p:nvSpPr>
          <p:cNvPr id="3" name="Content Placeholder 2"/>
          <p:cNvSpPr>
            <a:spLocks noGrp="1"/>
          </p:cNvSpPr>
          <p:nvPr>
            <p:ph idx="1"/>
          </p:nvPr>
        </p:nvSpPr>
        <p:spPr/>
        <p:txBody>
          <a:bodyPr>
            <a:normAutofit fontScale="62500" lnSpcReduction="20000"/>
          </a:bodyPr>
          <a:lstStyle/>
          <a:p>
            <a:r>
              <a:rPr lang="hi-IN" dirty="0" smtClean="0"/>
              <a:t>संकेत – </a:t>
            </a:r>
            <a:r>
              <a:rPr lang="en-US" dirty="0" smtClean="0"/>
              <a:t>‘</a:t>
            </a:r>
            <a:r>
              <a:rPr lang="hi-IN" dirty="0" smtClean="0"/>
              <a:t> मेरे सीने -------------------------- जलनी चाहिए। </a:t>
            </a:r>
            <a:r>
              <a:rPr lang="en-US" dirty="0" smtClean="0"/>
              <a:t>’</a:t>
            </a:r>
            <a:r>
              <a:rPr lang="hi-IN" dirty="0" smtClean="0"/>
              <a:t> </a:t>
            </a:r>
            <a:endParaRPr lang="en-US" dirty="0" smtClean="0"/>
          </a:p>
          <a:p>
            <a:pPr>
              <a:buNone/>
            </a:pPr>
            <a:r>
              <a:rPr lang="hi-IN" dirty="0" smtClean="0"/>
              <a:t> संदर्भ – प्रस्तुत ग़ज़ल की पंक्तियाँ </a:t>
            </a:r>
            <a:r>
              <a:rPr lang="hi-IN" b="1" dirty="0" smtClean="0"/>
              <a:t>डॉ</a:t>
            </a:r>
            <a:r>
              <a:rPr lang="ar-SA" b="1" dirty="0" smtClean="0"/>
              <a:t>. </a:t>
            </a:r>
            <a:r>
              <a:rPr lang="hi-IN" b="1" dirty="0" smtClean="0"/>
              <a:t>ब्रह्मनेश्वर नाथ राय </a:t>
            </a:r>
            <a:r>
              <a:rPr lang="hi-IN" dirty="0" smtClean="0"/>
              <a:t>द्वारा संपादित हमारी पाठ्य पुस्तक </a:t>
            </a:r>
            <a:r>
              <a:rPr lang="en-US" dirty="0" smtClean="0"/>
              <a:t>‘</a:t>
            </a:r>
            <a:r>
              <a:rPr lang="hi-IN" dirty="0" smtClean="0"/>
              <a:t>आधुनिक हिन्दी काव्य प्रवाह</a:t>
            </a:r>
            <a:r>
              <a:rPr lang="en-US" dirty="0" smtClean="0"/>
              <a:t>’</a:t>
            </a:r>
            <a:r>
              <a:rPr lang="hi-IN" dirty="0" smtClean="0"/>
              <a:t> में संकलित ग़ज़ल “ हो गई है पीर पर्वत</a:t>
            </a:r>
            <a:r>
              <a:rPr lang="en-US" dirty="0" smtClean="0"/>
              <a:t>-</a:t>
            </a:r>
            <a:r>
              <a:rPr lang="hi-IN" dirty="0" smtClean="0"/>
              <a:t>सी पिघलनी चाहिए</a:t>
            </a:r>
            <a:r>
              <a:rPr lang="en-US" dirty="0" smtClean="0"/>
              <a:t>,</a:t>
            </a:r>
            <a:r>
              <a:rPr lang="hi-IN" dirty="0" smtClean="0"/>
              <a:t>इस हिमालय से कोई गंगा निकलनी चाहिए " से ली गई हैं। इसके ग़ज़लकार दुष्यंत कुमार जी हैं।</a:t>
            </a:r>
            <a:endParaRPr lang="en-US" dirty="0" smtClean="0"/>
          </a:p>
          <a:p>
            <a:r>
              <a:rPr lang="hi-IN" dirty="0" smtClean="0"/>
              <a:t> प्रसंग – ग़ज़लकार ने संघर्ष की आग को निरंतर जीवित रखने की बात कहीं हैं।  </a:t>
            </a:r>
            <a:endParaRPr lang="en-US" dirty="0" smtClean="0"/>
          </a:p>
          <a:p>
            <a:r>
              <a:rPr lang="hi-IN" dirty="0" smtClean="0"/>
              <a:t> व्याख्या – ग़ज़लकार ने </a:t>
            </a:r>
            <a:r>
              <a:rPr lang="en-US" dirty="0" smtClean="0"/>
              <a:t>‘</a:t>
            </a:r>
            <a:r>
              <a:rPr lang="hi-IN" dirty="0" smtClean="0"/>
              <a:t>आग</a:t>
            </a:r>
            <a:r>
              <a:rPr lang="en-US" dirty="0" smtClean="0"/>
              <a:t>’</a:t>
            </a:r>
            <a:r>
              <a:rPr lang="hi-IN" dirty="0" smtClean="0"/>
              <a:t> शब्द संघर्ष के प्रतीकात्मक अर्थ में प्रयुक्त किया हैं। आग संघर्ष को जन्म देती हैं। जीवन में अक्सर अपने प्रति बीति हुई घटनाओं का ध्यान करना चाहिए</a:t>
            </a:r>
            <a:r>
              <a:rPr lang="en-US" dirty="0" smtClean="0"/>
              <a:t>,</a:t>
            </a:r>
            <a:r>
              <a:rPr lang="hi-IN" dirty="0" smtClean="0"/>
              <a:t> क्योंकि उसी से जीवन में आगे बढ़ने की शक्ति प्राप्त होती हैं। यह वह आग है जो संघर्ष के लिए उकसाती है। ग़ज़लकार हीन मूल्यों की व्यवस्थाओं से पीड़ित जनता को आग जीवित ( जलती ) रखने का संदेश देती हैं। यही आग ( संघर्ष की ) भविष्य के अँधेरे को प्रकाशमान करेगी। उसके पूर्व हमें अपने सीने और दूसरे के सीने में उस आग को जीवित रखना है जो कल का संवेग हो।     </a:t>
            </a:r>
            <a:endParaRPr lang="en-US" dirty="0" smtClean="0"/>
          </a:p>
          <a:p>
            <a:r>
              <a:rPr lang="hi-IN" dirty="0" smtClean="0"/>
              <a:t> विशेष -   1) संघर्ष से ही भ्रष्ट व्यवस्था को नष्ट किया जा सकता हैं। </a:t>
            </a:r>
            <a:endParaRPr lang="en-US" dirty="0" smtClean="0"/>
          </a:p>
          <a:p>
            <a:r>
              <a:rPr lang="hi-IN" dirty="0" smtClean="0"/>
              <a:t>          2) </a:t>
            </a:r>
            <a:r>
              <a:rPr lang="en-US" dirty="0" smtClean="0"/>
              <a:t>‘</a:t>
            </a:r>
            <a:r>
              <a:rPr lang="hi-IN" dirty="0" smtClean="0"/>
              <a:t>आग</a:t>
            </a:r>
            <a:r>
              <a:rPr lang="en-US" dirty="0" smtClean="0"/>
              <a:t>’</a:t>
            </a:r>
            <a:r>
              <a:rPr lang="hi-IN" dirty="0" smtClean="0"/>
              <a:t> शब्द संघर्ष के प्रतीकात्मक अर्थ में प्रयुक्त हैं। </a:t>
            </a:r>
            <a:endParaRPr lang="en-US" dirty="0" smtClean="0"/>
          </a:p>
          <a:p>
            <a:r>
              <a:rPr lang="hi-IN" dirty="0" smtClean="0"/>
              <a:t>          3) भाषा सहज और सरल हैं। </a:t>
            </a:r>
            <a:endParaRPr lang="en-US" dirty="0" smtClean="0"/>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i-IN" dirty="0" smtClean="0"/>
              <a:t>ग़ज़लकार से संबंधित प्रश्न</a:t>
            </a:r>
            <a:endParaRPr lang="en-US" dirty="0"/>
          </a:p>
        </p:txBody>
      </p:sp>
      <p:sp>
        <p:nvSpPr>
          <p:cNvPr id="3" name="Content Placeholder 2"/>
          <p:cNvSpPr>
            <a:spLocks noGrp="1"/>
          </p:cNvSpPr>
          <p:nvPr>
            <p:ph idx="1"/>
          </p:nvPr>
        </p:nvSpPr>
        <p:spPr/>
        <p:txBody>
          <a:bodyPr>
            <a:noAutofit/>
          </a:bodyPr>
          <a:lstStyle/>
          <a:p>
            <a:pPr lvl="0"/>
            <a:r>
              <a:rPr lang="hi-IN" sz="1400" dirty="0" smtClean="0"/>
              <a:t>1) “हो गई है पीर पर्वत</a:t>
            </a:r>
            <a:r>
              <a:rPr lang="en-US" sz="1400" dirty="0" smtClean="0"/>
              <a:t>-</a:t>
            </a:r>
            <a:r>
              <a:rPr lang="hi-IN" sz="1400" dirty="0" smtClean="0"/>
              <a:t>सी पिघलनी चाहिए</a:t>
            </a:r>
            <a:r>
              <a:rPr lang="en-US" sz="1400" dirty="0" smtClean="0"/>
              <a:t>,</a:t>
            </a:r>
            <a:r>
              <a:rPr lang="hi-IN" sz="1400" dirty="0" smtClean="0"/>
              <a:t>इस हिमालय से कोई गंगा निकलनी चाहिए।" ग़ज़ल के ग़ज़लकार कौन हैं </a:t>
            </a:r>
            <a:r>
              <a:rPr lang="en-US" sz="1400" dirty="0" smtClean="0"/>
              <a:t>?</a:t>
            </a:r>
            <a:r>
              <a:rPr lang="hi-IN" sz="1400" dirty="0" smtClean="0"/>
              <a:t> </a:t>
            </a:r>
            <a:endParaRPr lang="en-US" sz="1400" dirty="0" smtClean="0"/>
          </a:p>
          <a:p>
            <a:r>
              <a:rPr lang="hi-IN" sz="1400" dirty="0" smtClean="0"/>
              <a:t>– दुष्यंत कुमार  </a:t>
            </a:r>
            <a:endParaRPr lang="en-US" sz="1400" dirty="0" smtClean="0"/>
          </a:p>
          <a:p>
            <a:pPr lvl="0"/>
            <a:r>
              <a:rPr lang="hi-IN" sz="1400" dirty="0" smtClean="0"/>
              <a:t>2) दुष्यंत कुमार का जन्म कहाँ हुआ था </a:t>
            </a:r>
            <a:r>
              <a:rPr lang="en-US" sz="1400" dirty="0" smtClean="0"/>
              <a:t>?</a:t>
            </a:r>
            <a:r>
              <a:rPr lang="hi-IN" sz="1400" dirty="0" smtClean="0"/>
              <a:t> </a:t>
            </a:r>
            <a:endParaRPr lang="en-US" sz="1400" dirty="0" smtClean="0"/>
          </a:p>
          <a:p>
            <a:r>
              <a:rPr lang="hi-IN" sz="1400" dirty="0" smtClean="0"/>
              <a:t>– गाँव - नवादा</a:t>
            </a:r>
            <a:r>
              <a:rPr lang="en-US" sz="1400" dirty="0" smtClean="0"/>
              <a:t>,</a:t>
            </a:r>
            <a:r>
              <a:rPr lang="hi-IN" sz="1400" dirty="0" smtClean="0"/>
              <a:t> तहसील – नजीबाद</a:t>
            </a:r>
            <a:r>
              <a:rPr lang="en-US" sz="1400" dirty="0" smtClean="0"/>
              <a:t>,</a:t>
            </a:r>
            <a:r>
              <a:rPr lang="hi-IN" sz="1400" dirty="0" smtClean="0"/>
              <a:t> जनपद- बिज़नौर</a:t>
            </a:r>
            <a:r>
              <a:rPr lang="en-US" sz="1400" dirty="0" smtClean="0"/>
              <a:t>,</a:t>
            </a:r>
            <a:r>
              <a:rPr lang="hi-IN" sz="1400" dirty="0" smtClean="0"/>
              <a:t> उत्तर प्रदेश </a:t>
            </a:r>
            <a:endParaRPr lang="en-US" sz="1400" dirty="0" smtClean="0"/>
          </a:p>
          <a:p>
            <a:pPr lvl="0"/>
            <a:r>
              <a:rPr lang="hi-IN" sz="1400" dirty="0" smtClean="0"/>
              <a:t>3) दुष्यंत कुमार के माता – पिता का क्या नाम था </a:t>
            </a:r>
            <a:r>
              <a:rPr lang="en-US" sz="1400" dirty="0" smtClean="0"/>
              <a:t>?</a:t>
            </a:r>
            <a:r>
              <a:rPr lang="hi-IN" sz="1400" dirty="0" smtClean="0"/>
              <a:t> </a:t>
            </a:r>
            <a:endParaRPr lang="en-US" sz="1400" dirty="0" smtClean="0"/>
          </a:p>
          <a:p>
            <a:pPr lvl="0"/>
            <a:r>
              <a:rPr lang="hi-IN" sz="1400" dirty="0" smtClean="0"/>
              <a:t>माता – श्रीमती रामकिशोरी सहाय </a:t>
            </a:r>
            <a:endParaRPr lang="en-US" sz="1400" dirty="0" smtClean="0"/>
          </a:p>
          <a:p>
            <a:pPr lvl="0"/>
            <a:r>
              <a:rPr lang="hi-IN" sz="1400" dirty="0" smtClean="0"/>
              <a:t>पिता- श्री भगवत सहाय </a:t>
            </a:r>
            <a:endParaRPr lang="en-US" sz="1400" dirty="0" smtClean="0"/>
          </a:p>
          <a:p>
            <a:pPr lvl="0"/>
            <a:r>
              <a:rPr lang="hi-IN" sz="1400" dirty="0" smtClean="0"/>
              <a:t>4) दुष्यंत कुमार का ग़ज़ल – संग्रह </a:t>
            </a:r>
            <a:r>
              <a:rPr lang="en-US" sz="1400" dirty="0" smtClean="0"/>
              <a:t>‘</a:t>
            </a:r>
            <a:r>
              <a:rPr lang="hi-IN" sz="1400" dirty="0" smtClean="0"/>
              <a:t> साये में धूप` कब प्रकाशित हुआ था </a:t>
            </a:r>
            <a:r>
              <a:rPr lang="en-US" sz="1400" dirty="0" smtClean="0"/>
              <a:t>?</a:t>
            </a:r>
          </a:p>
          <a:p>
            <a:pPr lvl="0"/>
            <a:r>
              <a:rPr lang="hi-IN" sz="1400" dirty="0" smtClean="0"/>
              <a:t>1975 </a:t>
            </a:r>
            <a:endParaRPr lang="en-US" sz="1400" dirty="0" smtClean="0"/>
          </a:p>
          <a:p>
            <a:pPr lvl="0"/>
            <a:r>
              <a:rPr lang="hi-IN" sz="1400" dirty="0" smtClean="0"/>
              <a:t>5) दुष्यंत कुमार किससे प्रभावित थे </a:t>
            </a:r>
            <a:r>
              <a:rPr lang="en-US" sz="1400" dirty="0" smtClean="0"/>
              <a:t>?</a:t>
            </a:r>
          </a:p>
          <a:p>
            <a:pPr lvl="0"/>
            <a:r>
              <a:rPr lang="hi-IN" sz="1400" dirty="0" smtClean="0"/>
              <a:t>राष्ट्रकवि दिनकर और हरिवंश राय </a:t>
            </a:r>
            <a:r>
              <a:rPr lang="en-US" sz="1400" dirty="0" smtClean="0"/>
              <a:t>‘</a:t>
            </a:r>
            <a:r>
              <a:rPr lang="hi-IN" sz="1400" dirty="0" smtClean="0"/>
              <a:t>बच्चन</a:t>
            </a:r>
            <a:r>
              <a:rPr lang="en-US" sz="1400" dirty="0" smtClean="0"/>
              <a:t>’</a:t>
            </a:r>
          </a:p>
          <a:p>
            <a:pPr lvl="0"/>
            <a:r>
              <a:rPr lang="hi-IN" sz="1400" dirty="0" smtClean="0"/>
              <a:t>6) दुष्यंत कुमार ने कौन – सी पत्रिका का संपादन किया था </a:t>
            </a:r>
            <a:r>
              <a:rPr lang="en-US" sz="1400" dirty="0" smtClean="0"/>
              <a:t>?</a:t>
            </a:r>
          </a:p>
          <a:p>
            <a:pPr lvl="0"/>
            <a:r>
              <a:rPr lang="hi-IN" sz="1400" dirty="0" smtClean="0"/>
              <a:t>बिहान </a:t>
            </a:r>
            <a:endParaRPr lang="en-US" sz="1400" dirty="0" smtClean="0"/>
          </a:p>
          <a:p>
            <a:pPr lvl="0"/>
            <a:r>
              <a:rPr lang="hi-IN" sz="1400" dirty="0" smtClean="0"/>
              <a:t>7) दुष्यंत कुमार की प्रमुख रचनाएँ कौन- कौन सी हैं </a:t>
            </a:r>
            <a:r>
              <a:rPr lang="en-US" sz="1400" dirty="0" smtClean="0"/>
              <a:t>?</a:t>
            </a:r>
          </a:p>
          <a:p>
            <a:pPr lvl="0"/>
            <a:r>
              <a:rPr lang="hi-IN" sz="1400" dirty="0" smtClean="0"/>
              <a:t>काव्य –संग्रह – 1) सूर्य का स्वागत 2) आवाजों के घेरे  3) जलते हुए वन का वसंत </a:t>
            </a:r>
            <a:endParaRPr lang="en-US" sz="1400" dirty="0" smtClean="0"/>
          </a:p>
          <a:p>
            <a:r>
              <a:rPr lang="hi-IN" sz="1400" dirty="0" smtClean="0"/>
              <a:t>     उपन्यास -  1) छोटे – छोटे सवाल  2) आँगन में एक वृक्ष 3) दूहरी ज़िंदगी ( अप्रकाशित )</a:t>
            </a:r>
            <a:endParaRPr lang="en-US" sz="1400" dirty="0" smtClean="0"/>
          </a:p>
          <a:p>
            <a:r>
              <a:rPr lang="hi-IN" sz="1400" dirty="0" smtClean="0"/>
              <a:t>     नाटक –  1) एक कण्ठ विषपायी 2) मन के कोण ( अप्रकाशित )3) मसीहा मर गया  ( अप्रकाशित )</a:t>
            </a:r>
            <a:endParaRPr lang="en-US" sz="1400" dirty="0" smtClean="0"/>
          </a:p>
          <a:p>
            <a:r>
              <a:rPr lang="hi-IN" sz="1400" dirty="0" smtClean="0"/>
              <a:t>    ग़ज़ल – संग्रह   - </a:t>
            </a:r>
            <a:r>
              <a:rPr lang="en-US" sz="1400" dirty="0" smtClean="0"/>
              <a:t>‘</a:t>
            </a:r>
            <a:r>
              <a:rPr lang="hi-IN" sz="1400" dirty="0" smtClean="0"/>
              <a:t> साये में धूप`</a:t>
            </a:r>
            <a:endParaRPr lang="en-US" sz="1400" dirty="0" smtClean="0"/>
          </a:p>
          <a:p>
            <a:endParaRPr lang="en-US" sz="14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i-IN" dirty="0" smtClean="0">
                <a:solidFill>
                  <a:srgbClr val="002060"/>
                </a:solidFill>
              </a:rPr>
              <a:t>ग़ज़ल से संबंधित प्रश्न –</a:t>
            </a:r>
            <a:r>
              <a:rPr lang="en-US" dirty="0" smtClean="0">
                <a:solidFill>
                  <a:srgbClr val="002060"/>
                </a:solidFill>
              </a:rPr>
              <a:t/>
            </a:r>
            <a:br>
              <a:rPr lang="en-US" dirty="0" smtClean="0">
                <a:solidFill>
                  <a:srgbClr val="002060"/>
                </a:solidFill>
              </a:rPr>
            </a:br>
            <a:endParaRPr lang="en-US" dirty="0">
              <a:solidFill>
                <a:srgbClr val="002060"/>
              </a:solidFill>
            </a:endParaRPr>
          </a:p>
        </p:txBody>
      </p:sp>
      <p:sp>
        <p:nvSpPr>
          <p:cNvPr id="3" name="Content Placeholder 2"/>
          <p:cNvSpPr>
            <a:spLocks noGrp="1"/>
          </p:cNvSpPr>
          <p:nvPr>
            <p:ph idx="1"/>
          </p:nvPr>
        </p:nvSpPr>
        <p:spPr/>
        <p:txBody>
          <a:bodyPr>
            <a:normAutofit fontScale="55000" lnSpcReduction="20000"/>
          </a:bodyPr>
          <a:lstStyle/>
          <a:p>
            <a:pPr lvl="0"/>
            <a:r>
              <a:rPr lang="hi-IN" dirty="0" smtClean="0">
                <a:solidFill>
                  <a:srgbClr val="FF0000"/>
                </a:solidFill>
              </a:rPr>
              <a:t>1)ग़ज़ल -3 के ग़ज़लकार कौन है </a:t>
            </a:r>
            <a:r>
              <a:rPr lang="en-US" dirty="0" smtClean="0">
                <a:solidFill>
                  <a:srgbClr val="FF0000"/>
                </a:solidFill>
              </a:rPr>
              <a:t>?</a:t>
            </a:r>
          </a:p>
          <a:p>
            <a:pPr lvl="0"/>
            <a:r>
              <a:rPr lang="hi-IN" dirty="0" smtClean="0">
                <a:solidFill>
                  <a:srgbClr val="FF0000"/>
                </a:solidFill>
              </a:rPr>
              <a:t>दुष्यंत कुमार </a:t>
            </a:r>
            <a:endParaRPr lang="en-US" dirty="0" smtClean="0">
              <a:solidFill>
                <a:srgbClr val="FF0000"/>
              </a:solidFill>
            </a:endParaRPr>
          </a:p>
          <a:p>
            <a:pPr lvl="0"/>
            <a:r>
              <a:rPr lang="hi-IN" dirty="0" smtClean="0">
                <a:solidFill>
                  <a:srgbClr val="FF0000"/>
                </a:solidFill>
              </a:rPr>
              <a:t>2) ग़ज़ल –3 में पीर किसके समान हैं </a:t>
            </a:r>
            <a:r>
              <a:rPr lang="en-US" dirty="0" smtClean="0">
                <a:solidFill>
                  <a:srgbClr val="FF0000"/>
                </a:solidFill>
              </a:rPr>
              <a:t>?</a:t>
            </a:r>
          </a:p>
          <a:p>
            <a:pPr lvl="0"/>
            <a:r>
              <a:rPr lang="hi-IN" dirty="0" smtClean="0">
                <a:solidFill>
                  <a:srgbClr val="FF0000"/>
                </a:solidFill>
              </a:rPr>
              <a:t>पर्वत </a:t>
            </a:r>
            <a:endParaRPr lang="en-US" dirty="0" smtClean="0">
              <a:solidFill>
                <a:srgbClr val="FF0000"/>
              </a:solidFill>
            </a:endParaRPr>
          </a:p>
          <a:p>
            <a:pPr lvl="0"/>
            <a:r>
              <a:rPr lang="hi-IN" dirty="0" smtClean="0">
                <a:solidFill>
                  <a:srgbClr val="FF0000"/>
                </a:solidFill>
              </a:rPr>
              <a:t>3)हिमालय से क्या निकलनी चाहिए </a:t>
            </a:r>
            <a:r>
              <a:rPr lang="en-US" dirty="0" smtClean="0">
                <a:solidFill>
                  <a:srgbClr val="FF0000"/>
                </a:solidFill>
              </a:rPr>
              <a:t>?</a:t>
            </a:r>
          </a:p>
          <a:p>
            <a:pPr lvl="0"/>
            <a:r>
              <a:rPr lang="hi-IN" dirty="0" smtClean="0">
                <a:solidFill>
                  <a:srgbClr val="FF0000"/>
                </a:solidFill>
              </a:rPr>
              <a:t>गंगा </a:t>
            </a:r>
            <a:endParaRPr lang="en-US" dirty="0" smtClean="0">
              <a:solidFill>
                <a:srgbClr val="FF0000"/>
              </a:solidFill>
            </a:endParaRPr>
          </a:p>
          <a:p>
            <a:pPr lvl="0"/>
            <a:r>
              <a:rPr lang="hi-IN" dirty="0" smtClean="0">
                <a:solidFill>
                  <a:srgbClr val="FF0000"/>
                </a:solidFill>
              </a:rPr>
              <a:t>4) दीवार किसकी तरह हिलनी चाहिए </a:t>
            </a:r>
            <a:r>
              <a:rPr lang="en-US" dirty="0" smtClean="0">
                <a:solidFill>
                  <a:srgbClr val="FF0000"/>
                </a:solidFill>
              </a:rPr>
              <a:t>?</a:t>
            </a:r>
          </a:p>
          <a:p>
            <a:r>
              <a:rPr lang="hi-IN" dirty="0" smtClean="0">
                <a:solidFill>
                  <a:srgbClr val="FF0000"/>
                </a:solidFill>
              </a:rPr>
              <a:t>-परदों </a:t>
            </a:r>
            <a:endParaRPr lang="en-US" dirty="0" smtClean="0">
              <a:solidFill>
                <a:srgbClr val="FF0000"/>
              </a:solidFill>
            </a:endParaRPr>
          </a:p>
          <a:p>
            <a:pPr>
              <a:buNone/>
            </a:pPr>
            <a:r>
              <a:rPr lang="hi-IN" dirty="0" smtClean="0">
                <a:solidFill>
                  <a:srgbClr val="FF0000"/>
                </a:solidFill>
              </a:rPr>
              <a:t> 5) कहाँ – कहाँ लाश चलनी चाहिए </a:t>
            </a:r>
            <a:r>
              <a:rPr lang="en-US" dirty="0" smtClean="0">
                <a:solidFill>
                  <a:srgbClr val="FF0000"/>
                </a:solidFill>
              </a:rPr>
              <a:t>?</a:t>
            </a:r>
          </a:p>
          <a:p>
            <a:r>
              <a:rPr lang="hi-IN" dirty="0" smtClean="0">
                <a:solidFill>
                  <a:srgbClr val="FF0000"/>
                </a:solidFill>
              </a:rPr>
              <a:t>           - हर सड़क</a:t>
            </a:r>
            <a:r>
              <a:rPr lang="en-US" dirty="0" smtClean="0">
                <a:solidFill>
                  <a:srgbClr val="FF0000"/>
                </a:solidFill>
              </a:rPr>
              <a:t>,</a:t>
            </a:r>
            <a:r>
              <a:rPr lang="hi-IN" dirty="0" smtClean="0">
                <a:solidFill>
                  <a:srgbClr val="FF0000"/>
                </a:solidFill>
              </a:rPr>
              <a:t> हर गली</a:t>
            </a:r>
            <a:r>
              <a:rPr lang="en-US" dirty="0" smtClean="0">
                <a:solidFill>
                  <a:srgbClr val="FF0000"/>
                </a:solidFill>
              </a:rPr>
              <a:t>,</a:t>
            </a:r>
            <a:r>
              <a:rPr lang="hi-IN" dirty="0" smtClean="0">
                <a:solidFill>
                  <a:srgbClr val="FF0000"/>
                </a:solidFill>
              </a:rPr>
              <a:t> हर नगर </a:t>
            </a:r>
            <a:r>
              <a:rPr lang="en-US" dirty="0" smtClean="0">
                <a:solidFill>
                  <a:srgbClr val="FF0000"/>
                </a:solidFill>
              </a:rPr>
              <a:t>,</a:t>
            </a:r>
            <a:r>
              <a:rPr lang="hi-IN" dirty="0" smtClean="0">
                <a:solidFill>
                  <a:srgbClr val="FF0000"/>
                </a:solidFill>
              </a:rPr>
              <a:t> हर गाँव में </a:t>
            </a:r>
            <a:endParaRPr lang="en-US" dirty="0" smtClean="0">
              <a:solidFill>
                <a:srgbClr val="FF0000"/>
              </a:solidFill>
            </a:endParaRPr>
          </a:p>
          <a:p>
            <a:pPr>
              <a:buNone/>
            </a:pPr>
            <a:r>
              <a:rPr lang="hi-IN" dirty="0" smtClean="0">
                <a:solidFill>
                  <a:srgbClr val="FF0000"/>
                </a:solidFill>
              </a:rPr>
              <a:t>  6) ग़ज़लकार का क्या मकसद नहीं हैं </a:t>
            </a:r>
            <a:r>
              <a:rPr lang="en-US" dirty="0" smtClean="0">
                <a:solidFill>
                  <a:srgbClr val="FF0000"/>
                </a:solidFill>
              </a:rPr>
              <a:t>?</a:t>
            </a:r>
          </a:p>
          <a:p>
            <a:r>
              <a:rPr lang="hi-IN" dirty="0" smtClean="0">
                <a:solidFill>
                  <a:srgbClr val="FF0000"/>
                </a:solidFill>
              </a:rPr>
              <a:t>            - हंगामा खड़ा करना </a:t>
            </a:r>
          </a:p>
          <a:p>
            <a:r>
              <a:rPr lang="hi-IN" dirty="0" smtClean="0">
                <a:solidFill>
                  <a:srgbClr val="FF0000"/>
                </a:solidFill>
              </a:rPr>
              <a:t> 7) ग़ज़लकार किसे बदलने की कोशिश करता है </a:t>
            </a:r>
            <a:r>
              <a:rPr lang="en-US" dirty="0" smtClean="0">
                <a:solidFill>
                  <a:srgbClr val="FF0000"/>
                </a:solidFill>
              </a:rPr>
              <a:t>?</a:t>
            </a:r>
          </a:p>
          <a:p>
            <a:r>
              <a:rPr lang="hi-IN" dirty="0" smtClean="0">
                <a:solidFill>
                  <a:srgbClr val="FF0000"/>
                </a:solidFill>
              </a:rPr>
              <a:t>              - सूरत ( व्यवस्था ) </a:t>
            </a:r>
            <a:endParaRPr lang="en-US" dirty="0" smtClean="0">
              <a:solidFill>
                <a:srgbClr val="FF0000"/>
              </a:solidFill>
            </a:endParaRPr>
          </a:p>
          <a:p>
            <a:r>
              <a:rPr lang="hi-IN" dirty="0" smtClean="0">
                <a:solidFill>
                  <a:srgbClr val="FF0000"/>
                </a:solidFill>
              </a:rPr>
              <a:t> 8) ग़ज़ल - 3 में सूरत का क्या प्रतीकात्मक अर्थ हैं </a:t>
            </a:r>
            <a:r>
              <a:rPr lang="en-US" dirty="0" smtClean="0">
                <a:solidFill>
                  <a:srgbClr val="FF0000"/>
                </a:solidFill>
              </a:rPr>
              <a:t>?</a:t>
            </a:r>
          </a:p>
          <a:p>
            <a:r>
              <a:rPr lang="hi-IN" dirty="0" smtClean="0">
                <a:solidFill>
                  <a:srgbClr val="FF0000"/>
                </a:solidFill>
              </a:rPr>
              <a:t>             - सूरत अर्थात व्यवस्था </a:t>
            </a:r>
            <a:endParaRPr lang="en-US" dirty="0" smtClean="0">
              <a:solidFill>
                <a:srgbClr val="FF0000"/>
              </a:solidFill>
            </a:endParaRPr>
          </a:p>
          <a:p>
            <a:r>
              <a:rPr lang="en-US" dirty="0" smtClean="0">
                <a:solidFill>
                  <a:srgbClr val="FF0000"/>
                </a:solidFill>
              </a:rPr>
              <a:t>  9) </a:t>
            </a:r>
            <a:r>
              <a:rPr lang="hi-IN" dirty="0" smtClean="0">
                <a:solidFill>
                  <a:srgbClr val="FF0000"/>
                </a:solidFill>
              </a:rPr>
              <a:t>ग़ज़ल-3 में </a:t>
            </a:r>
            <a:r>
              <a:rPr lang="en-US" dirty="0" smtClean="0">
                <a:solidFill>
                  <a:srgbClr val="FF0000"/>
                </a:solidFill>
              </a:rPr>
              <a:t>‘</a:t>
            </a:r>
            <a:r>
              <a:rPr lang="hi-IN" dirty="0" smtClean="0">
                <a:solidFill>
                  <a:srgbClr val="FF0000"/>
                </a:solidFill>
              </a:rPr>
              <a:t>लाश</a:t>
            </a:r>
            <a:r>
              <a:rPr lang="en-US" dirty="0" smtClean="0">
                <a:solidFill>
                  <a:srgbClr val="FF0000"/>
                </a:solidFill>
              </a:rPr>
              <a:t>’</a:t>
            </a:r>
            <a:r>
              <a:rPr lang="hi-IN" dirty="0" smtClean="0">
                <a:solidFill>
                  <a:srgbClr val="FF0000"/>
                </a:solidFill>
              </a:rPr>
              <a:t> का प्रतीकात्मक अर्थ क्या है </a:t>
            </a:r>
            <a:r>
              <a:rPr lang="en-US" dirty="0" smtClean="0">
                <a:solidFill>
                  <a:srgbClr val="FF0000"/>
                </a:solidFill>
              </a:rPr>
              <a:t>?</a:t>
            </a:r>
          </a:p>
          <a:p>
            <a:r>
              <a:rPr lang="hi-IN" dirty="0" smtClean="0">
                <a:solidFill>
                  <a:srgbClr val="FF0000"/>
                </a:solidFill>
              </a:rPr>
              <a:t>            - सोये हुए आम आदमी </a:t>
            </a:r>
            <a:endParaRPr lang="en-US" dirty="0" smtClean="0">
              <a:solidFill>
                <a:srgbClr val="FF0000"/>
              </a:solidFill>
            </a:endParaRPr>
          </a:p>
          <a:p>
            <a:endParaRPr lang="en-US" dirty="0">
              <a:solidFill>
                <a:srgbClr val="FF0000"/>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i-IN" dirty="0" smtClean="0"/>
              <a:t>संभावित प्रश्न –</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lvl="0"/>
            <a:r>
              <a:rPr lang="hi-IN" dirty="0" smtClean="0"/>
              <a:t>दुष्यंत कुमार ने ग़ज़ल -3- में आम आदमी के लिए कौन – सी प्रेरणा दी हैं। स्पष्ट कीजिये</a:t>
            </a:r>
            <a:r>
              <a:rPr lang="en-US" dirty="0" smtClean="0"/>
              <a:t>?</a:t>
            </a:r>
          </a:p>
          <a:p>
            <a:pPr lvl="0"/>
            <a:r>
              <a:rPr lang="hi-IN" dirty="0" smtClean="0"/>
              <a:t>दुष्यंत कुमार के अनुसार आम आदमी को कौन – सी आग लगनी चाहिए। इस पर प्रकाश डालिए </a:t>
            </a:r>
            <a:r>
              <a:rPr lang="en-US" dirty="0" smtClean="0"/>
              <a:t>?</a:t>
            </a:r>
          </a:p>
          <a:p>
            <a:pPr lvl="0"/>
            <a:r>
              <a:rPr lang="hi-IN" dirty="0" smtClean="0"/>
              <a:t>ग़ज़ल का अर्थ स्पष्ट करते हुए हिन्दी ग़ज़ल के विकास पर प्रकाश डालिए </a:t>
            </a:r>
            <a:r>
              <a:rPr lang="en-US" dirty="0" smtClean="0"/>
              <a:t>?</a:t>
            </a:r>
          </a:p>
          <a:p>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i-IN" dirty="0" smtClean="0"/>
              <a:t>धन्यवाद !</a:t>
            </a:r>
            <a:endParaRPr lang="en-US" dirty="0"/>
          </a:p>
        </p:txBody>
      </p:sp>
      <p:pic>
        <p:nvPicPr>
          <p:cNvPr id="3" name="Picture 2" descr="Tulips.jpg"/>
          <p:cNvPicPr>
            <a:picLocks noChangeAspect="1"/>
          </p:cNvPicPr>
          <p:nvPr/>
        </p:nvPicPr>
        <p:blipFill>
          <a:blip r:embed="rId2"/>
          <a:stretch>
            <a:fillRect/>
          </a:stretch>
        </p:blipFill>
        <p:spPr>
          <a:xfrm>
            <a:off x="0" y="2133600"/>
            <a:ext cx="9144000" cy="4724400"/>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i-IN" dirty="0" smtClean="0"/>
              <a:t>आधुनिक हिन्दी काव्य प्रवाह </a:t>
            </a:r>
            <a:br>
              <a:rPr lang="hi-IN" dirty="0" smtClean="0"/>
            </a:br>
            <a:r>
              <a:rPr lang="hi-IN" dirty="0" smtClean="0"/>
              <a:t>संपादक – डॉ. ब्रह्मनेश्वर नाथ राय </a:t>
            </a:r>
            <a:endParaRPr lang="en-US" dirty="0"/>
          </a:p>
        </p:txBody>
      </p:sp>
      <p:sp>
        <p:nvSpPr>
          <p:cNvPr id="3" name="Content Placeholder 2"/>
          <p:cNvSpPr>
            <a:spLocks noGrp="1"/>
          </p:cNvSpPr>
          <p:nvPr>
            <p:ph sz="half" idx="1"/>
          </p:nvPr>
        </p:nvSpPr>
        <p:spPr/>
        <p:txBody>
          <a:bodyPr/>
          <a:lstStyle/>
          <a:p>
            <a:r>
              <a:rPr lang="hi-IN" dirty="0" smtClean="0"/>
              <a:t>ग़ज़ल -3</a:t>
            </a:r>
          </a:p>
          <a:p>
            <a:r>
              <a:rPr lang="hi-IN" dirty="0" smtClean="0"/>
              <a:t>ग़ज़लकार-दुष्यंत कुमार </a:t>
            </a:r>
          </a:p>
        </p:txBody>
      </p:sp>
      <p:sp>
        <p:nvSpPr>
          <p:cNvPr id="4" name="Content Placeholder 3"/>
          <p:cNvSpPr>
            <a:spLocks noGrp="1"/>
          </p:cNvSpPr>
          <p:nvPr>
            <p:ph sz="half" idx="2"/>
          </p:nvPr>
        </p:nvSpPr>
        <p:spPr/>
        <p:txBody>
          <a:bodyPr/>
          <a:lstStyle/>
          <a:p>
            <a:r>
              <a:rPr lang="hi-IN" dirty="0" smtClean="0"/>
              <a:t>हो गई है पीर पर्वत</a:t>
            </a:r>
            <a:r>
              <a:rPr lang="en-US" dirty="0" smtClean="0"/>
              <a:t>-</a:t>
            </a:r>
            <a:r>
              <a:rPr lang="hi-IN" dirty="0" smtClean="0"/>
              <a:t>सी पिघलनी चाहिए</a:t>
            </a:r>
            <a:r>
              <a:rPr lang="en-US" dirty="0" smtClean="0"/>
              <a:t>,</a:t>
            </a:r>
            <a:br>
              <a:rPr lang="en-US" dirty="0" smtClean="0"/>
            </a:br>
            <a:r>
              <a:rPr lang="hi-IN" dirty="0" smtClean="0"/>
              <a:t>इस हिमालय से कोई गंगा निकलनी चाहिए।</a:t>
            </a: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i-IN" sz="2400" dirty="0" smtClean="0"/>
              <a:t>दुष्यंत कुमार </a:t>
            </a:r>
            <a:br>
              <a:rPr lang="hi-IN" sz="2400" dirty="0" smtClean="0"/>
            </a:br>
            <a:r>
              <a:rPr lang="hi-IN" sz="2400" dirty="0" smtClean="0"/>
              <a:t>(</a:t>
            </a:r>
            <a:r>
              <a:rPr lang="en-US" sz="2400" dirty="0" smtClean="0"/>
              <a:t>27</a:t>
            </a:r>
            <a:r>
              <a:rPr lang="hi-IN" sz="2400" dirty="0" smtClean="0"/>
              <a:t>/09/193</a:t>
            </a:r>
            <a:r>
              <a:rPr lang="en-US" sz="2400" dirty="0" smtClean="0"/>
              <a:t>1</a:t>
            </a:r>
            <a:r>
              <a:rPr lang="hi-IN" sz="2400" dirty="0" smtClean="0"/>
              <a:t> -</a:t>
            </a:r>
            <a:r>
              <a:rPr lang="en-US" sz="2400" dirty="0" smtClean="0"/>
              <a:t>29</a:t>
            </a:r>
            <a:r>
              <a:rPr lang="hi-IN" sz="2400" dirty="0" smtClean="0"/>
              <a:t>/12/1975)</a:t>
            </a:r>
            <a:endParaRPr lang="en-US" sz="2400" dirty="0"/>
          </a:p>
        </p:txBody>
      </p:sp>
      <p:sp>
        <p:nvSpPr>
          <p:cNvPr id="3" name="Content Placeholder 2"/>
          <p:cNvSpPr>
            <a:spLocks noGrp="1"/>
          </p:cNvSpPr>
          <p:nvPr>
            <p:ph idx="1"/>
          </p:nvPr>
        </p:nvSpPr>
        <p:spPr/>
        <p:txBody>
          <a:bodyPr>
            <a:noAutofit/>
          </a:bodyPr>
          <a:lstStyle/>
          <a:p>
            <a:r>
              <a:rPr lang="hi-IN" sz="1600" dirty="0" smtClean="0"/>
              <a:t>दुष्यंत कुमार </a:t>
            </a:r>
            <a:r>
              <a:rPr lang="hi-IN" sz="1600" dirty="0" smtClean="0">
                <a:hlinkClick r:id="rId2" tooltip="हिन्दी"/>
              </a:rPr>
              <a:t>हिन्दी</a:t>
            </a:r>
            <a:r>
              <a:rPr lang="hi-IN" sz="1600" dirty="0" smtClean="0"/>
              <a:t> के  </a:t>
            </a:r>
            <a:r>
              <a:rPr lang="hi-IN" sz="1600" dirty="0" smtClean="0">
                <a:hlinkClick r:id="rId3" tooltip="कवि"/>
              </a:rPr>
              <a:t>कवि</a:t>
            </a:r>
            <a:r>
              <a:rPr lang="hi-IN" sz="1600" dirty="0" smtClean="0"/>
              <a:t>,गीतकार और ग़ज़लकार थे।वे </a:t>
            </a:r>
            <a:r>
              <a:rPr lang="hi-IN" sz="1600" dirty="0" smtClean="0">
                <a:hlinkClick r:id="rId4" tooltip="उत्तर प्रदेश"/>
              </a:rPr>
              <a:t>उत्तर प्रदेश</a:t>
            </a:r>
            <a:r>
              <a:rPr lang="hi-IN" sz="1600" dirty="0" smtClean="0"/>
              <a:t> के </a:t>
            </a:r>
            <a:r>
              <a:rPr lang="hi-IN" sz="1600" dirty="0" smtClean="0">
                <a:hlinkClick r:id="rId5" tooltip="बिजनौर"/>
              </a:rPr>
              <a:t>बिजनौर</a:t>
            </a:r>
            <a:r>
              <a:rPr lang="hi-IN" sz="1600" dirty="0" smtClean="0"/>
              <a:t> के रहने वाले थे । जिस समय दुष्यंत कुमार ने साहित्य की दुनिया में अपने कदम रखे उस समय </a:t>
            </a:r>
            <a:r>
              <a:rPr lang="hi-IN" sz="1600" dirty="0" smtClean="0">
                <a:hlinkClick r:id="rId6" tooltip="भोपाल"/>
              </a:rPr>
              <a:t>भोपाल</a:t>
            </a:r>
            <a:r>
              <a:rPr lang="hi-IN" sz="1600" dirty="0" smtClean="0"/>
              <a:t> के दो प्रगतिशील शायरों </a:t>
            </a:r>
            <a:r>
              <a:rPr lang="hi-IN" sz="1600" dirty="0" smtClean="0">
                <a:hlinkClick r:id="rId7" tooltip="ताज भोपाली (पृष्ठ मौजूद नहीं है)"/>
              </a:rPr>
              <a:t>ताज़ भोपाली</a:t>
            </a:r>
            <a:r>
              <a:rPr lang="hi-IN" sz="1600" dirty="0" smtClean="0"/>
              <a:t> तथा </a:t>
            </a:r>
            <a:r>
              <a:rPr lang="hi-IN" sz="1600" dirty="0" smtClean="0">
                <a:hlinkClick r:id="rId8" tooltip="क़ैफ़ भोपाली"/>
              </a:rPr>
              <a:t>क़ैफ़ भोपाली</a:t>
            </a:r>
            <a:r>
              <a:rPr lang="hi-IN" sz="1600" dirty="0" smtClean="0"/>
              <a:t> का ग़ज़लों की दुनिया पर राज था । हिन्दी में भी उस समय </a:t>
            </a:r>
            <a:r>
              <a:rPr lang="hi-IN" sz="1600" dirty="0" smtClean="0">
                <a:hlinkClick r:id="rId9" tooltip="अज्ञेय"/>
              </a:rPr>
              <a:t>अज्ञेय</a:t>
            </a:r>
            <a:r>
              <a:rPr lang="hi-IN" sz="1600" dirty="0" smtClean="0"/>
              <a:t> तथा </a:t>
            </a:r>
            <a:r>
              <a:rPr lang="hi-IN" sz="1600" dirty="0" smtClean="0">
                <a:hlinkClick r:id="rId10" tooltip="गजानन माधव मुक्तिबोध"/>
              </a:rPr>
              <a:t>गजानन माधव मुक्तिबोध</a:t>
            </a:r>
            <a:r>
              <a:rPr lang="hi-IN" sz="1600" dirty="0" smtClean="0"/>
              <a:t> की कठिन कविताओं का बोलबाला था । उस समय आम आदमी के लिए </a:t>
            </a:r>
            <a:r>
              <a:rPr lang="hi-IN" sz="1600" dirty="0" smtClean="0">
                <a:hlinkClick r:id="rId11" tooltip="नागार्जुन"/>
              </a:rPr>
              <a:t>नागार्जुन</a:t>
            </a:r>
            <a:r>
              <a:rPr lang="hi-IN" sz="1600" dirty="0" smtClean="0"/>
              <a:t> तथा </a:t>
            </a:r>
            <a:r>
              <a:rPr lang="hi-IN" sz="1600" dirty="0" smtClean="0">
                <a:hlinkClick r:id="rId12" tooltip="धूमिल"/>
              </a:rPr>
              <a:t>धूमिल</a:t>
            </a:r>
            <a:r>
              <a:rPr lang="hi-IN" sz="1600" dirty="0" smtClean="0"/>
              <a:t> जैसे कुछ कवि ही बच गए थे। इस समय सिर्फ़ ४२ वर्ष के जीवन में दुष्यंत कुमार ने अपार ख्याति अर्जित की ।</a:t>
            </a:r>
            <a:endParaRPr lang="en-US" sz="1600" dirty="0" smtClean="0"/>
          </a:p>
          <a:p>
            <a:r>
              <a:rPr lang="hi-IN" sz="1600" dirty="0" smtClean="0">
                <a:hlinkClick r:id="rId13" tooltip="निदा फ़ाज़ली"/>
              </a:rPr>
              <a:t>निदा फ़ाज़ली</a:t>
            </a:r>
            <a:r>
              <a:rPr lang="hi-IN" sz="1600" dirty="0" smtClean="0"/>
              <a:t> उनके बारे में लिखते हैं-"दुष्यंत की नज़र उनके युग की नई पीढ़ी के ग़ुस्से और नाराज़गी से सजी बनी है। यह ग़ुस्सा और नाराज़गी उस अन्याय और राजनीति के कुकर्मों के ख़िलाफ़ नए तेवरों की आवाज़ थी, जो समाज में मध्यवर्गीय झूठेपन की जगह पिछड़े वर्ग की मेहनत और दया की नुमाइनदगी करती है। “</a:t>
            </a:r>
          </a:p>
          <a:p>
            <a:pPr lvl="0">
              <a:buNone/>
            </a:pPr>
            <a:r>
              <a:rPr lang="en-US" sz="1600" b="1" dirty="0" smtClean="0"/>
              <a:t>       </a:t>
            </a:r>
            <a:r>
              <a:rPr lang="hi-IN" sz="1600" b="1" dirty="0" smtClean="0"/>
              <a:t>कृतियाँ</a:t>
            </a:r>
          </a:p>
          <a:p>
            <a:pPr lvl="0">
              <a:buNone/>
            </a:pPr>
            <a:r>
              <a:rPr lang="en-US" sz="1600" dirty="0" smtClean="0"/>
              <a:t>      </a:t>
            </a:r>
            <a:r>
              <a:rPr lang="hi-IN" sz="1600" dirty="0" smtClean="0"/>
              <a:t>काव्य –संग्रह – 1) सूर्य का स्वागत  2) आवाजों के घेरे 3) जलते हुए वन का वसंत</a:t>
            </a:r>
            <a:endParaRPr lang="en-US" sz="1600" dirty="0" smtClean="0"/>
          </a:p>
          <a:p>
            <a:pPr lvl="0">
              <a:buNone/>
            </a:pPr>
            <a:r>
              <a:rPr lang="en-US" sz="1600" dirty="0" smtClean="0"/>
              <a:t>      </a:t>
            </a:r>
            <a:r>
              <a:rPr lang="hi-IN" sz="1600" dirty="0" smtClean="0"/>
              <a:t>उपन्यास -  1) छोटे – छोटे सवाल 2) आँगन में एक वृक्ष 3) दूहरी ज़िंदगी ( अप्रकाशित )</a:t>
            </a:r>
            <a:endParaRPr lang="en-US" sz="1600" dirty="0" smtClean="0"/>
          </a:p>
          <a:p>
            <a:pPr lvl="0">
              <a:buNone/>
            </a:pPr>
            <a:r>
              <a:rPr lang="en-US" sz="1600" dirty="0" smtClean="0"/>
              <a:t>       </a:t>
            </a:r>
            <a:r>
              <a:rPr lang="hi-IN" sz="1600" dirty="0" smtClean="0"/>
              <a:t>नाटक –  1) एक कण्ठ विषपायी</a:t>
            </a:r>
            <a:r>
              <a:rPr lang="en-US" sz="1600" dirty="0" smtClean="0"/>
              <a:t> </a:t>
            </a:r>
            <a:r>
              <a:rPr lang="hi-IN" sz="1600" dirty="0" smtClean="0"/>
              <a:t>2) मन के कोण ( अप्रकाशित )</a:t>
            </a:r>
            <a:r>
              <a:rPr lang="en-US" sz="1600" dirty="0" smtClean="0"/>
              <a:t> </a:t>
            </a:r>
            <a:r>
              <a:rPr lang="hi-IN" sz="1600" dirty="0" smtClean="0"/>
              <a:t>3) मसीहा मर गया</a:t>
            </a:r>
            <a:r>
              <a:rPr lang="en-US" sz="1600" dirty="0" smtClean="0"/>
              <a:t> </a:t>
            </a:r>
            <a:r>
              <a:rPr lang="hi-IN" sz="1600" dirty="0" smtClean="0"/>
              <a:t>( अप्रकाशित )</a:t>
            </a:r>
            <a:endParaRPr lang="en-US" sz="1600" dirty="0" smtClean="0"/>
          </a:p>
          <a:p>
            <a:pPr lvl="0">
              <a:buNone/>
            </a:pPr>
            <a:r>
              <a:rPr lang="en-US" sz="1600" dirty="0" smtClean="0"/>
              <a:t>      </a:t>
            </a:r>
            <a:r>
              <a:rPr lang="hi-IN" sz="1600" dirty="0" smtClean="0"/>
              <a:t> ग़ज़ल – संग्रह   - </a:t>
            </a:r>
            <a:r>
              <a:rPr lang="en-US" sz="1600" dirty="0" smtClean="0"/>
              <a:t>‘</a:t>
            </a:r>
            <a:r>
              <a:rPr lang="hi-IN" sz="1600" dirty="0" smtClean="0"/>
              <a:t> साये में धूप`</a:t>
            </a:r>
            <a:endParaRPr lang="en-US" sz="1600" dirty="0" smtClean="0"/>
          </a:p>
          <a:p>
            <a:endParaRPr lang="hi-IN" sz="1600" b="1" dirty="0" smtClean="0"/>
          </a:p>
          <a:p>
            <a:pPr>
              <a:buNone/>
            </a:pPr>
            <a:endParaRPr lang="en-US" sz="1600" dirty="0" smtClean="0"/>
          </a:p>
          <a:p>
            <a:pPr>
              <a:buNone/>
            </a:pPr>
            <a:r>
              <a:rPr lang="hi-IN" sz="1600" dirty="0" smtClean="0"/>
              <a:t>   </a:t>
            </a:r>
            <a:endParaRPr lang="en-US" sz="1600" dirty="0" smtClean="0"/>
          </a:p>
          <a:p>
            <a:pPr>
              <a:buNone/>
            </a:pPr>
            <a:endParaRPr lang="en-US" sz="1600" dirty="0" smtClean="0"/>
          </a:p>
          <a:p>
            <a:endParaRPr lang="en-US" sz="1600" dirty="0"/>
          </a:p>
        </p:txBody>
      </p:sp>
      <p:pic>
        <p:nvPicPr>
          <p:cNvPr id="4" name="Picture 3" descr="dk2.jpg"/>
          <p:cNvPicPr>
            <a:picLocks noChangeAspect="1"/>
          </p:cNvPicPr>
          <p:nvPr/>
        </p:nvPicPr>
        <p:blipFill>
          <a:blip r:embed="rId14"/>
          <a:stretch>
            <a:fillRect/>
          </a:stretch>
        </p:blipFill>
        <p:spPr>
          <a:xfrm>
            <a:off x="367127" y="303942"/>
            <a:ext cx="1309274" cy="1200481"/>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i-IN" dirty="0" smtClean="0"/>
              <a:t>ग़ज़ल और दुष्यंत कुमार </a:t>
            </a:r>
            <a:endParaRPr lang="en-US" dirty="0"/>
          </a:p>
        </p:txBody>
      </p:sp>
      <p:sp>
        <p:nvSpPr>
          <p:cNvPr id="3" name="Content Placeholder 2"/>
          <p:cNvSpPr>
            <a:spLocks noGrp="1"/>
          </p:cNvSpPr>
          <p:nvPr>
            <p:ph idx="1"/>
          </p:nvPr>
        </p:nvSpPr>
        <p:spPr/>
        <p:txBody>
          <a:bodyPr>
            <a:normAutofit fontScale="77500" lnSpcReduction="20000"/>
          </a:bodyPr>
          <a:lstStyle/>
          <a:p>
            <a:r>
              <a:rPr lang="hi-IN" dirty="0" smtClean="0"/>
              <a:t>नए भावबोध और आधुनिक मनुष्य की त्रासद स्थितियों को ग़ज़लों और गीतों के माध्यम से सशक्त अभिव्यक्ति करने वाले दुष्यंत नई कविता के सशक्त कवि रहे हैं। सर्व सामान्य व्यक्ति की अनुभूति को और उसके दुःखों को अकृत्रिम और अनौपचारिक रूप से व्यक्त करने में दुष्यंत कुमार को अधिक सफलता मिली। दुष्यंत जी का सबसे बड़ा योगदान यह रहा कि उन्होंने उर्दू ग़ज़ल के आशय और विषय को ही बदल दिया। </a:t>
            </a:r>
          </a:p>
          <a:p>
            <a:r>
              <a:rPr lang="hi-IN" dirty="0" smtClean="0"/>
              <a:t>ग़ज़ल मूलतः इश्क प्रेम से संबंधित छंद था। दुष्यंत जी ने ग़ज़ल को वर्तमान जीवन के विषयों से जोड़ दिया। ग़ज़ल अरबी भाषा का शब्द है, जिसका मूल अर्थ है प्रेमोपासना अथवा स्त्री से प्रेम। </a:t>
            </a:r>
          </a:p>
          <a:p>
            <a:r>
              <a:rPr lang="hi-IN" dirty="0" smtClean="0"/>
              <a:t>फ़ारसी शब्दकोश के अनुसार ग़ज़ल का अर्थ औरतों के बारे में तथा उनके इश्क के संबंध में बात करना है। उर्दू कोश के अनुसार ग़ज़ल का अर्थ है –प्रेमिका से बातचीत। ग़ज़ल एक काव्यशैली है, परंतु दुष्यंत जी ने आज के जलते यथार्थ को ग़ज़ल के माध्यम से व्यक्त करना शुरू किया। इनके कारण उर्दू ग़ज़ल का रूप भी बदला।      </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i-IN" dirty="0" smtClean="0"/>
              <a:t>आम आदमी और दुष्यंत कुमार </a:t>
            </a:r>
            <a:endParaRPr lang="en-US" dirty="0"/>
          </a:p>
        </p:txBody>
      </p:sp>
      <p:sp>
        <p:nvSpPr>
          <p:cNvPr id="3" name="Content Placeholder 2"/>
          <p:cNvSpPr>
            <a:spLocks noGrp="1"/>
          </p:cNvSpPr>
          <p:nvPr>
            <p:ph idx="1"/>
          </p:nvPr>
        </p:nvSpPr>
        <p:spPr/>
        <p:txBody>
          <a:bodyPr/>
          <a:lstStyle/>
          <a:p>
            <a:r>
              <a:rPr lang="hi-IN" dirty="0" smtClean="0"/>
              <a:t>दुष्यंत जी आम आदमी के संपर्क में ज़्यादा रहें हैं। उन्होंने अपनी ग़ज़लों में शहरों में आया देहाती आदमी एवं शहरों में रहने वाले व्यक्ति की मानसिकता को जगह दी है। इस ग़ज़ल में मूल रूप में आम आदमी की समस्या उसका अस्तित्व और राजनीतिक हथकंडों को चलाने वाले प्रजानियुक्त नेतागणों का दायित्व आदि विषय बने हुये हैं। इसी कारण प्रस्तुत ग़ज़ल में आम आदमी के कई रूप देखने को मिलते हैं जो शहरी जीवन एवं अपने आप में अस्तित्व को ढूँढते नजर आते हैं।  </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hi-IN" sz="2000" dirty="0" smtClean="0"/>
              <a:t>“हो गई है पीर पर्वत</a:t>
            </a:r>
            <a:r>
              <a:rPr lang="en-US" sz="2000" dirty="0" smtClean="0"/>
              <a:t>-</a:t>
            </a:r>
            <a:r>
              <a:rPr lang="hi-IN" sz="2000" dirty="0" smtClean="0"/>
              <a:t>सी पिघलनी चाहिए</a:t>
            </a:r>
            <a:r>
              <a:rPr lang="en-US" sz="2000" dirty="0" smtClean="0"/>
              <a:t>,</a:t>
            </a:r>
            <a:br>
              <a:rPr lang="en-US" sz="2000" dirty="0" smtClean="0"/>
            </a:br>
            <a:r>
              <a:rPr lang="hi-IN" sz="2000" dirty="0" smtClean="0"/>
              <a:t>इस हिमालय से कोई गंगा निकलनी चाहिए।"</a:t>
            </a:r>
            <a:r>
              <a:rPr lang="en-US" sz="2000" dirty="0" smtClean="0"/>
              <a:t/>
            </a:r>
            <a:br>
              <a:rPr lang="en-US" sz="2000" dirty="0" smtClean="0"/>
            </a:br>
            <a:r>
              <a:rPr lang="en-US" sz="2000" dirty="0" smtClean="0"/>
              <a:t>-</a:t>
            </a:r>
            <a:r>
              <a:rPr lang="hi-IN" sz="2000" dirty="0" smtClean="0"/>
              <a:t>दुष्यंत कुमार </a:t>
            </a:r>
            <a:r>
              <a:rPr lang="en-US" sz="2000" dirty="0" smtClean="0"/>
              <a:t/>
            </a:r>
            <a:br>
              <a:rPr lang="en-US" sz="2000" dirty="0" smtClean="0"/>
            </a:br>
            <a:endParaRPr lang="en-US" sz="2000" dirty="0"/>
          </a:p>
        </p:txBody>
      </p:sp>
      <p:sp>
        <p:nvSpPr>
          <p:cNvPr id="3" name="Content Placeholder 2"/>
          <p:cNvSpPr>
            <a:spLocks noGrp="1"/>
          </p:cNvSpPr>
          <p:nvPr>
            <p:ph idx="1"/>
          </p:nvPr>
        </p:nvSpPr>
        <p:spPr/>
        <p:txBody>
          <a:bodyPr>
            <a:normAutofit lnSpcReduction="10000"/>
          </a:bodyPr>
          <a:lstStyle/>
          <a:p>
            <a:pPr algn="just"/>
            <a:r>
              <a:rPr lang="hi-IN" dirty="0" smtClean="0"/>
              <a:t>ग़ज़ल की मूल संवेदना </a:t>
            </a:r>
            <a:endParaRPr lang="en-US" dirty="0" smtClean="0"/>
          </a:p>
          <a:p>
            <a:pPr algn="just"/>
            <a:r>
              <a:rPr lang="hi-IN" dirty="0" smtClean="0"/>
              <a:t>ग़ज़लकार आम आदमी के प्रति सजग है। वह उन दुःखी और विवश लोगों के प्रति अपनी प्रखर अभिव्यक्ति प्रकट करता है। आम आदमी के जीवन में किसी भी व्यवस्था के प्रति झुकना ही पड़ता है। उनके विवश जीवन में दुःखों की मात्रा इतनी अधिक बढ़ गई है कि वह एक पर्वत के समान हो गई है। यहाँ पर्वत दुःख की अधिकता को दर्शाता है। ग़ज़लकार उस पर्वत से गंगा निकलने की जो इच्छा करता है उसका वह दुःख एवं व्यवस्था के प्रति विद्रोह है। </a:t>
            </a:r>
            <a:endParaRPr lang="en-US" dirty="0" smtClean="0"/>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i-IN" dirty="0" smtClean="0"/>
              <a:t>ग़ज़ल में प्रयुक्त प्रमुख शब्दों का अर्थ</a:t>
            </a:r>
            <a:r>
              <a:rPr lang="en-US" dirty="0" smtClean="0"/>
              <a:t>,</a:t>
            </a:r>
            <a:r>
              <a:rPr lang="hi-IN" dirty="0" smtClean="0"/>
              <a:t> संदर्भ एवं प्रसंग </a:t>
            </a:r>
            <a:r>
              <a:rPr lang="en-US" dirty="0" smtClean="0"/>
              <a:t/>
            </a:r>
            <a:br>
              <a:rPr lang="en-US" dirty="0" smtClean="0"/>
            </a:br>
            <a:r>
              <a:rPr lang="hi-IN" dirty="0" smtClean="0"/>
              <a:t> </a:t>
            </a:r>
            <a:endParaRPr lang="en-US" dirty="0"/>
          </a:p>
        </p:txBody>
      </p:sp>
      <p:sp>
        <p:nvSpPr>
          <p:cNvPr id="3" name="Content Placeholder 2"/>
          <p:cNvSpPr>
            <a:spLocks noGrp="1"/>
          </p:cNvSpPr>
          <p:nvPr>
            <p:ph idx="1"/>
          </p:nvPr>
        </p:nvSpPr>
        <p:spPr/>
        <p:txBody>
          <a:bodyPr>
            <a:normAutofit fontScale="85000" lnSpcReduction="20000"/>
          </a:bodyPr>
          <a:lstStyle/>
          <a:p>
            <a:r>
              <a:rPr lang="hi-IN" dirty="0" smtClean="0"/>
              <a:t>पर्वत – पहाड़ (यहाँ </a:t>
            </a:r>
            <a:r>
              <a:rPr lang="en-US" dirty="0" smtClean="0"/>
              <a:t>‘</a:t>
            </a:r>
            <a:r>
              <a:rPr lang="hi-IN" dirty="0" smtClean="0"/>
              <a:t>पर्वत</a:t>
            </a:r>
            <a:r>
              <a:rPr lang="en-US" dirty="0" smtClean="0"/>
              <a:t>’</a:t>
            </a:r>
            <a:r>
              <a:rPr lang="hi-IN" dirty="0" smtClean="0"/>
              <a:t> शब्द प्रतीकात्मक रूप में प्रयुक्त हैं। दर्दों का पहाड़ )</a:t>
            </a:r>
            <a:endParaRPr lang="en-US" dirty="0" smtClean="0"/>
          </a:p>
          <a:p>
            <a:r>
              <a:rPr lang="en-US" dirty="0" smtClean="0"/>
              <a:t> </a:t>
            </a:r>
          </a:p>
          <a:p>
            <a:r>
              <a:rPr lang="hi-IN" dirty="0" smtClean="0"/>
              <a:t>हिमालय – पहाड़ ( यहाँ </a:t>
            </a:r>
            <a:r>
              <a:rPr lang="en-US" dirty="0" smtClean="0"/>
              <a:t>‘</a:t>
            </a:r>
            <a:r>
              <a:rPr lang="hi-IN" dirty="0" smtClean="0"/>
              <a:t>हिमालय</a:t>
            </a:r>
            <a:r>
              <a:rPr lang="en-US" dirty="0" smtClean="0"/>
              <a:t>’</a:t>
            </a:r>
            <a:r>
              <a:rPr lang="hi-IN" dirty="0" smtClean="0"/>
              <a:t> शब्द प्रतीकात्मक रूप में प्रयुक्त हैं। ईमानदार लोगों का प्रतीक  )</a:t>
            </a:r>
            <a:endParaRPr lang="en-US" dirty="0" smtClean="0"/>
          </a:p>
          <a:p>
            <a:r>
              <a:rPr lang="en-US" dirty="0" smtClean="0"/>
              <a:t> </a:t>
            </a:r>
          </a:p>
          <a:p>
            <a:r>
              <a:rPr lang="hi-IN" dirty="0" smtClean="0"/>
              <a:t>गंगा – पौराणिक पवित्र नदी (यहाँ </a:t>
            </a:r>
            <a:r>
              <a:rPr lang="en-US" dirty="0" smtClean="0"/>
              <a:t>‘</a:t>
            </a:r>
            <a:r>
              <a:rPr lang="hi-IN" dirty="0" smtClean="0"/>
              <a:t>गंगा</a:t>
            </a:r>
            <a:r>
              <a:rPr lang="en-US" dirty="0" smtClean="0"/>
              <a:t>’</a:t>
            </a:r>
            <a:r>
              <a:rPr lang="hi-IN" dirty="0" smtClean="0"/>
              <a:t> शब्द प्रतीकात्मक रूप में प्रयुक्त हैं। ईमानदार लोगों को हर जगह फैलना चाहिए )</a:t>
            </a:r>
            <a:endParaRPr lang="en-US" dirty="0" smtClean="0"/>
          </a:p>
          <a:p>
            <a:r>
              <a:rPr lang="hi-IN" dirty="0" smtClean="0"/>
              <a:t>बुनियाद – नींव </a:t>
            </a:r>
            <a:endParaRPr lang="en-US" dirty="0" smtClean="0"/>
          </a:p>
          <a:p>
            <a:r>
              <a:rPr lang="hi-IN" dirty="0" smtClean="0"/>
              <a:t>लाश – गूंगे आदमी का प्रतीक </a:t>
            </a:r>
            <a:endParaRPr lang="en-US" dirty="0" smtClean="0"/>
          </a:p>
          <a:p>
            <a:r>
              <a:rPr lang="hi-IN" dirty="0" smtClean="0"/>
              <a:t>हंगामा – बड़ी – बड़ी बात करना </a:t>
            </a:r>
            <a:endParaRPr lang="en-US" dirty="0" smtClean="0"/>
          </a:p>
          <a:p>
            <a:r>
              <a:rPr lang="hi-IN" dirty="0" smtClean="0"/>
              <a:t>सूरत – व्यवस्था का प्रतीक </a:t>
            </a:r>
            <a:endParaRPr lang="en-US" dirty="0" smtClean="0"/>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i-IN" sz="2000" dirty="0" smtClean="0"/>
              <a:t>“हो गई है पीर पर्वत</a:t>
            </a:r>
            <a:r>
              <a:rPr lang="en-US" sz="2000" dirty="0" smtClean="0"/>
              <a:t>-</a:t>
            </a:r>
            <a:r>
              <a:rPr lang="hi-IN" sz="2000" dirty="0" smtClean="0"/>
              <a:t>सी पिघलनी चाहिए</a:t>
            </a:r>
            <a:r>
              <a:rPr lang="en-US" sz="2000" dirty="0" smtClean="0"/>
              <a:t>,</a:t>
            </a:r>
            <a:br>
              <a:rPr lang="en-US" sz="2000" dirty="0" smtClean="0"/>
            </a:br>
            <a:r>
              <a:rPr lang="hi-IN" sz="2000" dirty="0" smtClean="0"/>
              <a:t>इस हिमालय से कोई गंगा निकलनी चाहिए।"</a:t>
            </a:r>
            <a:r>
              <a:rPr lang="en-US" sz="2000" dirty="0" smtClean="0"/>
              <a:t/>
            </a:r>
            <a:br>
              <a:rPr lang="en-US" sz="2000" dirty="0" smtClean="0"/>
            </a:br>
            <a:r>
              <a:rPr lang="en-US" sz="2000" dirty="0" smtClean="0"/>
              <a:t>-</a:t>
            </a:r>
            <a:r>
              <a:rPr lang="hi-IN" sz="2000" dirty="0" smtClean="0"/>
              <a:t>दुष्यंत कुमार</a:t>
            </a:r>
            <a:endParaRPr lang="en-US" sz="2000" dirty="0"/>
          </a:p>
        </p:txBody>
      </p:sp>
      <p:sp>
        <p:nvSpPr>
          <p:cNvPr id="3" name="Content Placeholder 2"/>
          <p:cNvSpPr>
            <a:spLocks noGrp="1"/>
          </p:cNvSpPr>
          <p:nvPr>
            <p:ph idx="1"/>
          </p:nvPr>
        </p:nvSpPr>
        <p:spPr/>
        <p:txBody>
          <a:bodyPr>
            <a:normAutofit fontScale="70000" lnSpcReduction="20000"/>
          </a:bodyPr>
          <a:lstStyle/>
          <a:p>
            <a:r>
              <a:rPr lang="hi-IN" dirty="0" smtClean="0"/>
              <a:t>ग़ज़ल की मुख्य बिन्दु – </a:t>
            </a:r>
          </a:p>
          <a:p>
            <a:r>
              <a:rPr lang="hi-IN" dirty="0" smtClean="0"/>
              <a:t> ग़ज़लकार ने आम आदमी की पीड़ा के प्रति संघर्ष की चुनौती दी है। यहाँ </a:t>
            </a:r>
            <a:r>
              <a:rPr lang="en-US" dirty="0" smtClean="0"/>
              <a:t>‘</a:t>
            </a:r>
            <a:r>
              <a:rPr lang="hi-IN" dirty="0" smtClean="0"/>
              <a:t>गंगा</a:t>
            </a:r>
            <a:r>
              <a:rPr lang="en-US" dirty="0" smtClean="0"/>
              <a:t>’</a:t>
            </a:r>
            <a:r>
              <a:rPr lang="hi-IN" dirty="0" smtClean="0"/>
              <a:t> और </a:t>
            </a:r>
            <a:r>
              <a:rPr lang="en-US" dirty="0" smtClean="0"/>
              <a:t>‘</a:t>
            </a:r>
            <a:r>
              <a:rPr lang="hi-IN" dirty="0" smtClean="0"/>
              <a:t>हिमालय</a:t>
            </a:r>
            <a:r>
              <a:rPr lang="en-US" dirty="0" smtClean="0"/>
              <a:t>’</a:t>
            </a:r>
            <a:r>
              <a:rPr lang="hi-IN" dirty="0" smtClean="0"/>
              <a:t> प्रतीक रूप में चित्रित है। </a:t>
            </a:r>
            <a:endParaRPr lang="en-US" dirty="0" smtClean="0"/>
          </a:p>
          <a:p>
            <a:r>
              <a:rPr lang="en-US" dirty="0" smtClean="0"/>
              <a:t> </a:t>
            </a:r>
          </a:p>
          <a:p>
            <a:r>
              <a:rPr lang="hi-IN" dirty="0" smtClean="0"/>
              <a:t>ग़ज़लकार ने भ्रष्ट व्यवस्थाओं के प्रति पूर्ण परिवर्तन की माँग की है।</a:t>
            </a:r>
            <a:endParaRPr lang="en-US" dirty="0" smtClean="0"/>
          </a:p>
          <a:p>
            <a:r>
              <a:rPr lang="en-US" dirty="0" smtClean="0"/>
              <a:t> </a:t>
            </a:r>
          </a:p>
          <a:p>
            <a:r>
              <a:rPr lang="hi-IN" dirty="0" smtClean="0"/>
              <a:t>ग़ज़लकार ने आम आदमी को अपनी अवस्था के प्रति संघर्ष के लिए प्रोत्साहन दिया हैं।</a:t>
            </a:r>
            <a:endParaRPr lang="en-US" dirty="0" smtClean="0"/>
          </a:p>
          <a:p>
            <a:r>
              <a:rPr lang="en-US" dirty="0" smtClean="0"/>
              <a:t> </a:t>
            </a:r>
          </a:p>
          <a:p>
            <a:r>
              <a:rPr lang="hi-IN" dirty="0" smtClean="0"/>
              <a:t>ग़ज़ल की भाषा स्पष्ट और सरल हैं। </a:t>
            </a:r>
            <a:endParaRPr lang="en-US" dirty="0" smtClean="0"/>
          </a:p>
          <a:p>
            <a:r>
              <a:rPr lang="en-US" dirty="0" smtClean="0"/>
              <a:t> </a:t>
            </a:r>
          </a:p>
          <a:p>
            <a:r>
              <a:rPr lang="hi-IN" dirty="0" smtClean="0"/>
              <a:t>ग़ज़लकार ने व्यवस्था का चेहरा बदलने हेतु प्रखर अभिव्यक्ति दी है। </a:t>
            </a:r>
            <a:endParaRPr lang="en-US" dirty="0" smtClean="0"/>
          </a:p>
          <a:p>
            <a:r>
              <a:rPr lang="en-US" dirty="0" smtClean="0"/>
              <a:t> </a:t>
            </a:r>
          </a:p>
          <a:p>
            <a:r>
              <a:rPr lang="hi-IN" dirty="0" smtClean="0"/>
              <a:t>ग़ज़लकार ने संघर्ष की आग को निरंतर जीवित रखने का संदेश दिया है। </a:t>
            </a:r>
            <a:endParaRPr lang="en-US" dirty="0" smtClean="0"/>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hi-IN" sz="2000" dirty="0" smtClean="0"/>
              <a:t>ग़ज़ल की व्याख्या </a:t>
            </a:r>
            <a:r>
              <a:rPr lang="en-US" sz="2000" dirty="0" smtClean="0"/>
              <a:t/>
            </a:r>
            <a:br>
              <a:rPr lang="en-US" sz="2000" dirty="0" smtClean="0"/>
            </a:br>
            <a:r>
              <a:rPr lang="hi-IN" sz="2000" dirty="0" smtClean="0"/>
              <a:t>1) “हो गई है पीर पर्वत</a:t>
            </a:r>
            <a:r>
              <a:rPr lang="en-US" sz="2000" dirty="0" smtClean="0"/>
              <a:t>-</a:t>
            </a:r>
            <a:r>
              <a:rPr lang="hi-IN" sz="2000" dirty="0" smtClean="0"/>
              <a:t>सी पिघलनी चाहिए</a:t>
            </a:r>
            <a:r>
              <a:rPr lang="en-US" sz="2000" dirty="0" smtClean="0"/>
              <a:t>,</a:t>
            </a:r>
            <a:br>
              <a:rPr lang="en-US" sz="2000" dirty="0" smtClean="0"/>
            </a:br>
            <a:r>
              <a:rPr lang="hi-IN" sz="2000" dirty="0" smtClean="0"/>
              <a:t>इस हिमालय से कोई गंगा निकलनी चाहिए।"</a:t>
            </a:r>
            <a:r>
              <a:rPr lang="en-US" sz="2000" dirty="0" smtClean="0"/>
              <a:t/>
            </a:r>
            <a:br>
              <a:rPr lang="en-US" sz="2000" dirty="0" smtClean="0"/>
            </a:br>
            <a:endParaRPr lang="en-US" sz="2000" dirty="0"/>
          </a:p>
        </p:txBody>
      </p:sp>
      <p:sp>
        <p:nvSpPr>
          <p:cNvPr id="3" name="Content Placeholder 2"/>
          <p:cNvSpPr>
            <a:spLocks noGrp="1"/>
          </p:cNvSpPr>
          <p:nvPr>
            <p:ph idx="1"/>
          </p:nvPr>
        </p:nvSpPr>
        <p:spPr/>
        <p:txBody>
          <a:bodyPr>
            <a:normAutofit fontScale="62500" lnSpcReduction="20000"/>
          </a:bodyPr>
          <a:lstStyle/>
          <a:p>
            <a:r>
              <a:rPr lang="hi-IN" dirty="0" smtClean="0"/>
              <a:t> संकेत – “ हो गई है------------------- गंगा निकलनी चाहिए।"</a:t>
            </a:r>
            <a:endParaRPr lang="en-US" dirty="0" smtClean="0"/>
          </a:p>
          <a:p>
            <a:pPr lvl="0"/>
            <a:r>
              <a:rPr lang="hi-IN" dirty="0" smtClean="0"/>
              <a:t>संदर्भ – प्रस्तुत ग़ज़ल की पंक्तियाँ </a:t>
            </a:r>
            <a:r>
              <a:rPr lang="hi-IN" b="1" dirty="0" smtClean="0"/>
              <a:t>डॉ</a:t>
            </a:r>
            <a:r>
              <a:rPr lang="ar-SA" b="1" dirty="0" smtClean="0"/>
              <a:t>. </a:t>
            </a:r>
            <a:r>
              <a:rPr lang="hi-IN" b="1" dirty="0" smtClean="0"/>
              <a:t>ब्रह्मनेश्वर नाथ राय </a:t>
            </a:r>
            <a:r>
              <a:rPr lang="hi-IN" dirty="0" smtClean="0"/>
              <a:t>द्वारा संपादित हमारी पाठ्य पुस्तक </a:t>
            </a:r>
            <a:r>
              <a:rPr lang="en-US" dirty="0" smtClean="0"/>
              <a:t>‘</a:t>
            </a:r>
            <a:r>
              <a:rPr lang="hi-IN" dirty="0" smtClean="0"/>
              <a:t>आधुनिक हिन्दी काव्य प्रवाह</a:t>
            </a:r>
            <a:r>
              <a:rPr lang="en-US" dirty="0" smtClean="0"/>
              <a:t>’</a:t>
            </a:r>
            <a:r>
              <a:rPr lang="hi-IN" dirty="0" smtClean="0"/>
              <a:t> में संकलित ग़ज़ल “ हो गई है पीर पर्वत</a:t>
            </a:r>
            <a:r>
              <a:rPr lang="en-US" dirty="0" smtClean="0"/>
              <a:t>-</a:t>
            </a:r>
            <a:r>
              <a:rPr lang="hi-IN" dirty="0" smtClean="0"/>
              <a:t>सी पिघलनी चाहिए</a:t>
            </a:r>
            <a:r>
              <a:rPr lang="en-US" dirty="0" smtClean="0"/>
              <a:t>,</a:t>
            </a:r>
            <a:r>
              <a:rPr lang="hi-IN" dirty="0" smtClean="0"/>
              <a:t>इस हिमालय से कोई गंगा निकलनी चाहिए " से ली गई हैं। इसके ग़ज़लकार दुष्यंत कुमार जी हैं।</a:t>
            </a:r>
            <a:endParaRPr lang="en-US" dirty="0" smtClean="0"/>
          </a:p>
          <a:p>
            <a:pPr lvl="0"/>
            <a:r>
              <a:rPr lang="hi-IN" dirty="0" smtClean="0"/>
              <a:t>प्रसंग – प्रस्तुत ग़ज़ल की पंक्तियों के माध्यम ग़ज़लकार ने आम आदमी की पीड़ा को अभिव्यक्त करते हुए विपरीत स्थितियों के विरुद्ध संघर्ष करने के लिए प्रेरित किया हैं। </a:t>
            </a:r>
            <a:endParaRPr lang="en-US" dirty="0" smtClean="0"/>
          </a:p>
          <a:p>
            <a:pPr lvl="0"/>
            <a:r>
              <a:rPr lang="hi-IN" dirty="0" smtClean="0"/>
              <a:t>व्याख्या – ग़ज़लकार आम आदमी के प्रति सजग है। वह उन दुःखी और विवश लोगों के प्रति अपनी प्रखर अभिव्यक्ति प्रकट करता है। आम आदमी के जीवन में किसी भी व्यवस्था के प्रति झुकना ही पड़ता हैं। उनके विवश जीवन में दुःखों की मात्रा इतनी अधिक बढ़ गई है कि वह एक पर्वत के समान हो गई है। यहाँ पर्वत दुःख की अधिकता को दर्शाता है। ग़ज़लकार उस पर्वत से गंगा निकलने की जो इच्छा करता है उसका वह दुःख एवं व्यवस्था के प्रति विद्रोह है।</a:t>
            </a:r>
            <a:endParaRPr lang="en-US" dirty="0" smtClean="0"/>
          </a:p>
          <a:p>
            <a:pPr lvl="0"/>
            <a:r>
              <a:rPr lang="hi-IN" dirty="0" smtClean="0"/>
              <a:t>विशेष – 1) प्रस्तुत ग़ज़ल में ग़ज़लकार ने आम आदमी की पीड़ा को चित्रित किया हैं। </a:t>
            </a:r>
            <a:endParaRPr lang="en-US" dirty="0" smtClean="0"/>
          </a:p>
          <a:p>
            <a:r>
              <a:rPr lang="hi-IN" dirty="0" smtClean="0"/>
              <a:t>       2) यहाँ </a:t>
            </a:r>
            <a:r>
              <a:rPr lang="en-US" dirty="0" smtClean="0"/>
              <a:t>‘</a:t>
            </a:r>
            <a:r>
              <a:rPr lang="hi-IN" dirty="0" smtClean="0"/>
              <a:t>हिमालय</a:t>
            </a:r>
            <a:r>
              <a:rPr lang="en-US" dirty="0" smtClean="0"/>
              <a:t>’</a:t>
            </a:r>
            <a:r>
              <a:rPr lang="hi-IN" dirty="0" smtClean="0"/>
              <a:t> और </a:t>
            </a:r>
            <a:r>
              <a:rPr lang="en-US" dirty="0" smtClean="0"/>
              <a:t>‘</a:t>
            </a:r>
            <a:r>
              <a:rPr lang="hi-IN" dirty="0" smtClean="0"/>
              <a:t>गंगा</a:t>
            </a:r>
            <a:r>
              <a:rPr lang="en-US" dirty="0" smtClean="0"/>
              <a:t>’</a:t>
            </a:r>
            <a:r>
              <a:rPr lang="hi-IN" dirty="0" smtClean="0"/>
              <a:t> शब्द प्रतीकात्मक रूप में प्रयुक्त हैं। </a:t>
            </a:r>
            <a:endParaRPr lang="en-US" dirty="0" smtClean="0"/>
          </a:p>
          <a:p>
            <a:r>
              <a:rPr lang="hi-IN" dirty="0" smtClean="0"/>
              <a:t>       3) भाषा सहज और सरल हैं।  </a:t>
            </a:r>
            <a:endParaRPr lang="en-US" dirty="0" smtClean="0"/>
          </a:p>
          <a:p>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227</TotalTime>
  <Words>2245</Words>
  <Application>Microsoft Office PowerPoint</Application>
  <PresentationFormat>On-screen Show (4:3)</PresentationFormat>
  <Paragraphs>130</Paragraphs>
  <Slides>17</Slides>
  <Notes>1</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Apex</vt:lpstr>
      <vt:lpstr>एफ.वाय.बी.ए. </vt:lpstr>
      <vt:lpstr>आधुनिक हिन्दी काव्य प्रवाह  संपादक – डॉ. ब्रह्मनेश्वर नाथ राय </vt:lpstr>
      <vt:lpstr>दुष्यंत कुमार  (27/09/1931 -29/12/1975)</vt:lpstr>
      <vt:lpstr>ग़ज़ल और दुष्यंत कुमार </vt:lpstr>
      <vt:lpstr>आम आदमी और दुष्यंत कुमार </vt:lpstr>
      <vt:lpstr>“हो गई है पीर पर्वत-सी पिघलनी चाहिए, इस हिमालय से कोई गंगा निकलनी चाहिए।" -दुष्यंत कुमार  </vt:lpstr>
      <vt:lpstr>ग़ज़ल में प्रयुक्त प्रमुख शब्दों का अर्थ, संदर्भ एवं प्रसंग   </vt:lpstr>
      <vt:lpstr>“हो गई है पीर पर्वत-सी पिघलनी चाहिए, इस हिमालय से कोई गंगा निकलनी चाहिए।" -दुष्यंत कुमार</vt:lpstr>
      <vt:lpstr>ग़ज़ल की व्याख्या  1) “हो गई है पीर पर्वत-सी पिघलनी चाहिए, इस हिमालय से कोई गंगा निकलनी चाहिए।" </vt:lpstr>
      <vt:lpstr>2) “ आज यह दीवार, परदों की तरह हिलने लगी, शर्त लेकिन थी कि ये बुनियाद हिलनी चाहिए।" </vt:lpstr>
      <vt:lpstr>3) “ हर सड़क पर, हर गली में, हर नगर, हर गाँव में, हाथ लहराते हुए हर लाश चलनी चाहिए।" </vt:lpstr>
      <vt:lpstr>4) “ सिर्फ हंगामा खड़ा करना मेरा मकसद नहीं, सारी कोशिश है कि ये सूरत बदलनी चाहिए। " </vt:lpstr>
      <vt:lpstr>5) “ मेरे सीने में नहीं तो तेरे सीने में सही, हो कहीं भी आग, लेकिन आग जलनी चाहिए। " </vt:lpstr>
      <vt:lpstr>ग़ज़लकार से संबंधित प्रश्न</vt:lpstr>
      <vt:lpstr>ग़ज़ल से संबंधित प्रश्न – </vt:lpstr>
      <vt:lpstr>संभावित प्रश्न – </vt:lpstr>
      <vt:lpstr>धन्यवाद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23/08/2014</dc:title>
  <dc:creator>User</dc:creator>
  <cp:lastModifiedBy>ugc3</cp:lastModifiedBy>
  <cp:revision>31</cp:revision>
  <dcterms:created xsi:type="dcterms:W3CDTF">2014-08-17T06:47:21Z</dcterms:created>
  <dcterms:modified xsi:type="dcterms:W3CDTF">2015-04-24T04:24:09Z</dcterms:modified>
</cp:coreProperties>
</file>